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oboto Black"/>
      <p:bold r:id="rId55"/>
      <p:boldItalic r:id="rId56"/>
    </p:embeddedFont>
    <p:embeddedFont>
      <p:font typeface="Roboto"/>
      <p:regular r:id="rId57"/>
      <p:bold r:id="rId58"/>
      <p:italic r:id="rId59"/>
      <p:boldItalic r:id="rId60"/>
    </p:embeddedFont>
    <p:embeddedFont>
      <p:font typeface="Roboto Medium"/>
      <p:regular r:id="rId61"/>
      <p:bold r:id="rId62"/>
      <p:italic r:id="rId63"/>
      <p:boldItalic r:id="rId64"/>
    </p:embeddedFont>
    <p:embeddedFont>
      <p:font typeface="Bebas Neue"/>
      <p:regular r:id="rId65"/>
    </p:embeddedFont>
    <p:embeddedFont>
      <p:font typeface="PT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66405C-7497-430A-B69E-7FB134E2F284}">
  <a:tblStyle styleId="{5A66405C-7497-430A-B69E-7FB134E2F2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PTSans-regular.fntdata"/><Relationship Id="rId21" Type="http://schemas.openxmlformats.org/officeDocument/2006/relationships/slide" Target="slides/slide14.xml"/><Relationship Id="rId65" Type="http://schemas.openxmlformats.org/officeDocument/2006/relationships/font" Target="fonts/BebasNeue-regular.fntdata"/><Relationship Id="rId24" Type="http://schemas.openxmlformats.org/officeDocument/2006/relationships/slide" Target="slides/slide17.xml"/><Relationship Id="rId68" Type="http://schemas.openxmlformats.org/officeDocument/2006/relationships/font" Target="fonts/PTSans-italic.fntdata"/><Relationship Id="rId23" Type="http://schemas.openxmlformats.org/officeDocument/2006/relationships/slide" Target="slides/slide16.xml"/><Relationship Id="rId67" Type="http://schemas.openxmlformats.org/officeDocument/2006/relationships/font" Target="fonts/PTSans-bold.fntdata"/><Relationship Id="rId60" Type="http://schemas.openxmlformats.org/officeDocument/2006/relationships/font" Target="fonts/Roboto-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T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Black-bold.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font" Target="fonts/RobotoBlack-boldItalic.fntdata"/><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34baed563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34baed563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저희는 “GCN </a:t>
            </a:r>
            <a:r>
              <a:rPr lang="ko"/>
              <a:t>모델에 각 거치소별 공간 특징을 적용하여 자전거 수요 예측</a:t>
            </a:r>
            <a:r>
              <a:rPr lang="ko"/>
              <a:t>"을 진행한 오경택, 최종현, 장승민입니다.</a:t>
            </a:r>
            <a:endParaRPr/>
          </a:p>
          <a:p>
            <a:pPr indent="0" lvl="0" marL="0" rtl="0" algn="l">
              <a:spcBef>
                <a:spcPts val="0"/>
              </a:spcBef>
              <a:spcAft>
                <a:spcPts val="0"/>
              </a:spcAft>
              <a:buNone/>
            </a:pPr>
            <a:r>
              <a:rPr lang="ko"/>
              <a:t>저는 처음 발표를 맡은 장승민입니다.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550ce7801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550ce7801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자전거 대여량 데이터</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550ce7801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550ce7801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공간 데이터 : 버스정류장, 지하철, 학교, 아파트세대수, 문화시설, 대학교, 대형학원</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550ce780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a550ce780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공간 데이터 : 자전거 도로</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550ce780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550ce780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시간데이터 : 날씨</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550ce7801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550ce7801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시간데이터 : 날씨</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550ce780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550ce7801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대여량 데이터의 경우, day를 기준으로 인접행렬 계산하였으며</a:t>
            </a:r>
            <a:endParaRPr>
              <a:solidFill>
                <a:schemeClr val="dk1"/>
              </a:solidFill>
            </a:endParaRPr>
          </a:p>
          <a:p>
            <a:pPr indent="0" lvl="0" marL="0" rtl="0" algn="l">
              <a:spcBef>
                <a:spcPts val="0"/>
              </a:spcBef>
              <a:spcAft>
                <a:spcPts val="0"/>
              </a:spcAft>
              <a:buNone/>
            </a:pPr>
            <a:r>
              <a:rPr lang="ko">
                <a:solidFill>
                  <a:schemeClr val="dk1"/>
                </a:solidFill>
              </a:rPr>
              <a:t>공간 데이터의 경우, 인근 500m 내 </a:t>
            </a:r>
            <a:r>
              <a:rPr lang="ko">
                <a:solidFill>
                  <a:schemeClr val="dk1"/>
                </a:solidFill>
              </a:rPr>
              <a:t>공간feature들의 수를 count하였고,</a:t>
            </a:r>
            <a:endParaRPr>
              <a:solidFill>
                <a:schemeClr val="dk1"/>
              </a:solidFill>
            </a:endParaRPr>
          </a:p>
          <a:p>
            <a:pPr indent="0" lvl="0" marL="0" rtl="0" algn="l">
              <a:spcBef>
                <a:spcPts val="0"/>
              </a:spcBef>
              <a:spcAft>
                <a:spcPts val="0"/>
              </a:spcAft>
              <a:buNone/>
            </a:pPr>
            <a:r>
              <a:rPr lang="ko">
                <a:solidFill>
                  <a:schemeClr val="dk1"/>
                </a:solidFill>
              </a:rPr>
              <a:t>시간 데이터의 경우, 서울 특별시를 기준으로 일별 날씨 데이터를 수집하였습니다</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406d137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406d137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이어서 발표를 맡은 최종현입니다. 중간 발표 이전 내용 중심으로 GCN 모델 구성에 대해서 설명드리고자 합니다. 우선 GCN-pro 모델의 스키마입니다. 과거 대여량 행렬과 공간행렬을 합친 후 인접행렬과 연산합니다. 이렇게 연산해서 나온 결과물을 예측 날짜의 날씨 변수와 합쳐 FCN 모델을 통해 최종 자전거 수요량을 예측합니다.  이 모델의 장점은 기존의 논문들이 고려하지 않았던 대여소 별 공간적인 특성을 반영하였다는 점에 있습니다.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406d1378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406d1378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우선 인접행렬을 어떻게 구성하였는지 설명드리고자 합니다.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406d1378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406d1378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자전거 대여이력과 반납이력을 토대로 인접행렬을 구성했습니다. 행을 자전거를 대여한 대여소, 열을 자전거를 반납한 대여소로 구성하여서 데이터프레임을 만들었고, 이를 0부터 1 사이의 값으로 Min-max scaling을 하였다. 그리고 이 행렬을 모델링에 사용할 때 이 인접행렬을  양변의 degree matrix의 -2분의 1승을 곱한  symmetric laplacian matrix로 표현하여 모델링에 사용하였다. (또한 원래는 symmetric laplacian matrix을 표현하기 위해서 인접행렬을 라플라시안 행렬로 바꾸어야 하는데 본 연구에서 구성한 인접행렬은 이미 스스로의 관계를 설명하고 있기 때문에 라플라스안 행렬로 간주하고 인접행렬을 구성하였다.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406d1378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406d1378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저희 연구진은 인접행렬과 연산을 하는 특성행렬을 구성하였습니다. 그중  과거 대여량 매트릭스에 대해서 먼저 설명드리겠습니다.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34baed56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34baed56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구성한 목차는 다음과 같습니다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406d1378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406d1378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이전 중간 발표 때 자세하게 설명하였기 때문에 간단하게 정리를 해서 말씀드리겠습니다. 과거 대여량 매트릭스는 크게 일별 대여량 매트릭스와 주별 대여량 매트릭스로 나누어서 구성하였고, 예측하고자 하는 날짜의 최근 과거 일 혹은 주동안의 자전거 대여 이력을 행렬로 표현하여서 나타내었습니다.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406d13786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a406d13786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기존의 논문에서 제시하지 않은 대여소별 공간행렬을 추가하였습니다.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406d1378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406d13786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공간행렬은 자전거 대여소 500m 인근의 버스정류장의 개수, 지하철역 개수, 학교 수, 아파트 세대수 등을 자전거 대여소 별로 나타내었습니다. 실제로 모델에 사용될 때는 열별로 0부터 1사이의 min-max scaling을 한 행렬을 넣었습니다.</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406d1378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a406d1378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그래서 저희는 중간발표 때 다음과 같은 계획을 세웠습니다. 하이퍼파라미터 최적화, 공간적인 특성 선별, 학습과 평가에 사용되는 데이터셋 재고려, 모델 결과 평가입니다.</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a550ce7801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a550ce7801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 다음으로 이번학기 새롭게 만들게 된 프로세스에 대해 말씀드리도록 하겠습니다.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406d1378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406d1378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저번 발표 때 사용한 모델의 구조를 일부 수정하였습니다. 전체적인 과정은 같지만, 이전에는 과거 대여 행렬과 공간행렬을 합친 후 인접행렬과 연산하는 방식으로 연산했습니다. 하지만 이 모델링은 같은 조건에서 여러번 반복해서 시행했을 때 성능의 결과가 불안정했습니다. 이는 특성행렬의 크기가 너무 커서 일별 대여량, 주별 대여량, 공간적인 특성의 패턴을 모델이 한꺼번에 학습하기 어려울 수 있다고 생각했습니다. 그래서 일별 과거 대여량 행렬, 주별 과거 대여량 행렬, 공간적인 행렬을 각각 인접행렬과 연산한 뒤 그 결과물을 합치는 방식으로 수정하였습니다. 그 결과 모델의 성능 결과가 안정적이면서 RMSE 값이 26에서 23으로 내려가게 되었습니다.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34baed563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34baed563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다음으로는 train, test set의 재고려 입니다. 저희는 중간발표 때 test set을 5월31일 하루로 설정하였고, train set을 하이퍼파라미터로 설정하며, 어떤 크기의 train set으로 훈련할 때 가장 성능이 좋은지 판별하였습니다. 하지만 1일을 test set로 설정하는 것은 모델의 범용성을 충분히 설명하지 못하기 때문에, 9월 한달을 test set으로 설정하였고, 3월부터 8월까지를 train set으로 설정하였습니다. 1월부터 2월까지 또한 데이터셋에 있었지만, 자전거 대여량이 거의 없는 달이기 때문에 학습하는데 사용하지 않았습니다.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406d13786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406d13786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그림은 Test set에서의 GCN 예측 결과에 대해서 보여주고 있습니다. 가로축은 9월 한달을 의미하고, 세로축은 전체 대여소 평균 대여량을 뜻합니한 모든 대여소 RMSE 값 평균은 14.65로 나타났습니다.</a:t>
            </a:r>
            <a:r>
              <a:rPr lang="ko"/>
              <a:t>다. 또</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a663ee2f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a663ee2f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그림은 Test set에서의 GCN 예측 결과에 대해서 보여주고 있습니다. 가로축은 9월 한달을 의미하고, 세로축은 전체 대여소 평균 대여량을 뜻합니한 모든 대여소 RMSE 값 평균은 14.65로 나타났습니다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663ee2f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663ee2f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첫째로 저희 팀은 공간적인 특성이 실제 대여량에 영향을 미치는가를 조사했습니다.</a:t>
            </a:r>
            <a:endParaRPr/>
          </a:p>
          <a:p>
            <a:pPr indent="0" lvl="0" marL="0" rtl="0" algn="l">
              <a:spcBef>
                <a:spcPts val="0"/>
              </a:spcBef>
              <a:spcAft>
                <a:spcPts val="0"/>
              </a:spcAft>
              <a:buNone/>
            </a:pPr>
            <a:r>
              <a:rPr lang="ko"/>
              <a:t>조사를 하기에 앞서 공간적인 특성의 개수가 다른 집단을 분류할 때는 4분위수에 따라 4개의 그룹으로 나누었습니다. </a:t>
            </a:r>
            <a:endParaRPr/>
          </a:p>
          <a:p>
            <a:pPr indent="0" lvl="0" marL="0" rtl="0" algn="l">
              <a:spcBef>
                <a:spcPts val="0"/>
              </a:spcBef>
              <a:spcAft>
                <a:spcPts val="0"/>
              </a:spcAft>
              <a:buNone/>
            </a:pPr>
            <a:r>
              <a:rPr lang="ko"/>
              <a:t>귀무가설은 공간적인 특성의 개수가 다른 집단에서 대여량의 차이가 없다입니다.</a:t>
            </a:r>
            <a:endParaRPr/>
          </a:p>
          <a:p>
            <a:pPr indent="0" lvl="0" marL="0" rtl="0" algn="l">
              <a:spcBef>
                <a:spcPts val="0"/>
              </a:spcBef>
              <a:spcAft>
                <a:spcPts val="0"/>
              </a:spcAft>
              <a:buNone/>
            </a:pPr>
            <a:r>
              <a:rPr lang="ko"/>
              <a:t>이 귀무 가설을 검정하기 위해 크루스칼 월리스 검정을 사용했습니다. </a:t>
            </a:r>
            <a:endParaRPr/>
          </a:p>
          <a:p>
            <a:pPr indent="0" lvl="0" marL="0" rtl="0" algn="l">
              <a:spcBef>
                <a:spcPts val="0"/>
              </a:spcBef>
              <a:spcAft>
                <a:spcPts val="0"/>
              </a:spcAft>
              <a:buNone/>
            </a:pPr>
            <a:r>
              <a:rPr lang="ko"/>
              <a:t>이 검정을 선택한 이유는 보통 3개 이상의 집단에서 평균의 차이가 있다는 아노바 검정을 사용하지만, 검증하려는 집단 안의 등분산 가정을 만족시키지 못했기 때문에, </a:t>
            </a:r>
            <a:endParaRPr/>
          </a:p>
          <a:p>
            <a:pPr indent="0" lvl="0" marL="0" rtl="0" algn="l">
              <a:spcBef>
                <a:spcPts val="0"/>
              </a:spcBef>
              <a:spcAft>
                <a:spcPts val="0"/>
              </a:spcAft>
              <a:buNone/>
            </a:pPr>
            <a:r>
              <a:rPr lang="ko"/>
              <a:t>크루스칼 월리스 검정 방법을 사용하여 집단의 차이를 검정했습니다.</a:t>
            </a:r>
            <a:endParaRPr/>
          </a:p>
          <a:p>
            <a:pPr indent="0" lvl="0" marL="0" rtl="0" algn="l">
              <a:spcBef>
                <a:spcPts val="0"/>
              </a:spcBef>
              <a:spcAft>
                <a:spcPts val="0"/>
              </a:spcAft>
              <a:buNone/>
            </a:pPr>
            <a:r>
              <a:rPr lang="ko">
                <a:solidFill>
                  <a:schemeClr val="dk1"/>
                </a:solidFill>
              </a:rPr>
              <a:t>크루스칼 월리스 검정 방법은 비모수적인 방법으로 중앙값의 차이를 비교합니다.</a:t>
            </a:r>
            <a:r>
              <a:rPr lang="ko"/>
              <a:t> </a:t>
            </a:r>
            <a:endParaRPr/>
          </a:p>
          <a:p>
            <a:pPr indent="0" lvl="0" marL="0" rtl="0" algn="l">
              <a:spcBef>
                <a:spcPts val="0"/>
              </a:spcBef>
              <a:spcAft>
                <a:spcPts val="0"/>
              </a:spcAft>
              <a:buNone/>
            </a:pPr>
            <a:r>
              <a:rPr lang="ko"/>
              <a:t>이때 유의성은 p-value을 0.05 값 기준으로 설정하였습니다.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550ce780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550ce780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처음으</a:t>
            </a:r>
            <a:r>
              <a:rPr lang="ko"/>
              <a:t>로 빅데이터 종합설계 때부터 지금까지 저희팀이 준비했던 과정들을 말씀드리도록 하겠습니다.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a663ee2f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a663ee2f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따라서 모델링을 구성할 때, 통계적으로 유의미하다고 밝혀진 공간적인 특성들만 포함하여 모델링을 구성하였습니다. </a:t>
            </a:r>
            <a:endParaRPr/>
          </a:p>
          <a:p>
            <a:pPr indent="0" lvl="0" marL="0" rtl="0" algn="l">
              <a:spcBef>
                <a:spcPts val="0"/>
              </a:spcBef>
              <a:spcAft>
                <a:spcPts val="0"/>
              </a:spcAft>
              <a:buNone/>
            </a:pPr>
            <a:r>
              <a:rPr lang="ko"/>
              <a:t>그 결과,  RMSE값이 23.45에서 14.65로 좋은 성능을 보이게 되었습니다.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이는 공간 피쳐 15개를 모두 사용했을 때보다, 유의미한 11개만 사용했을 때 성능이 더 좋음을 알 수 있습니다. </a:t>
            </a:r>
            <a:endParaRPr/>
          </a:p>
          <a:p>
            <a:pPr indent="0" lvl="0" marL="0" rtl="0" algn="l">
              <a:spcBef>
                <a:spcPts val="0"/>
              </a:spcBef>
              <a:spcAft>
                <a:spcPts val="0"/>
              </a:spcAft>
              <a:buNone/>
            </a:pPr>
            <a:r>
              <a:rPr lang="ko"/>
              <a:t>딥러닝은 차원이 많아도 퍼포먼스가 좋아지지만, GCN의 특성상 hidden layer가 2개이기 때문에, 데이터 차원의 수가 많은 것보다 유의미한 데이터만 넣는 것이 더 좋음을 알 수 있습니다.</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406d1378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a406d13786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저희 팀은 하이퍼파라미터 최적화를 실시하였습니다. </a:t>
            </a:r>
            <a:r>
              <a:rPr lang="ko"/>
              <a:t>저희 팀이 GCN 모델을 하이퍼파라미터 최적화 하기 위해서 총 7개의 하이퍼파라미터를 선정했습니다. 모델의 구조에 관련된 하이퍼파라미터로는 GCN hidden layer, FCN hidden layer, 과거 일별 주별 대여량 행렬의 크기가 있고, 다른 모델들과 같은 learning rate, weight decay, epoch 또한 하이퍼파라미터에 포함시켰습니다. 여기서 과거 일별, 주별 대여량 행렬의 크기란 예측하고자 하는 날짜의 몇일전, 혹은 몇주전의 데이터를 학습에 포함하는냐에 대한 부분입니다. 하이퍼파라미터 튜닝은 for문을 써서 반복시행 3회 후 가장 성능이 좋았던 하이퍼파라미터 조합으로 선정하였습니다. 그래서 최종적으로 오른쪽 표와 같이 가장 성능이 잘 나온 하이퍼파라미터들을 선정하였습니다. </a:t>
            </a:r>
            <a:r>
              <a:rPr lang="ko">
                <a:solidFill>
                  <a:schemeClr val="dk1"/>
                </a:solidFill>
              </a:rPr>
              <a:t>또한 저희는 날씨 변수에 대해서도 하이퍼파라미터 튜닝을 실시했습니다. </a:t>
            </a:r>
            <a:r>
              <a:rPr lang="ko" sz="1200">
                <a:solidFill>
                  <a:schemeClr val="dk1"/>
                </a:solidFill>
              </a:rPr>
              <a:t>강수량(mm) 최고기온(℃) 평균기온(℃) 최저기온(℃) 등의 날씨 변수를 입수하였고, 모든 조합의 경우의 수를 모두 측정하는 것은 불가능하였기 때문에, 사전논문에서 포함한 강수량 변수를 포함하고, 추가적으로 기온의 변수를 확실하게 포함시킨 후, 다른 변수들의 유무에 따른 예측 성능을 비교해보았습니다. 그 결과 이 두 변수 이외의 다른 변수들을 넣는 것은 예측 성능이 비슷하거나 더 낮은 성능을 보여주었기 때문에,  강수량(mm), 평균기온(℃) 두 변수만을 반영하였습니다. (보여줄 수 있는 자료를 만들어서 보여주어야하나.. 싶다.. 하지만 시간이 없다ㅠ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550ce780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550ce780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팀은 모델을 대여소별로 예측을 할 수 있도록 수정하였습니다. 중간발표 때까지 구성한 모델의 loss function은 대여소 전체 예측평균과 실제 대여량의 차이를 계산하는 방식을 취하고 있었습니다. 하지만 대여소 별 예측을 하기 위해서는 loss function을 수정했어야했습니다. 따라서 개별 대여소의 오차를 계산하는 방식을 변경하였습니다. 아래 그래프는 1821번과 233번 대여소의 예측값과 실제값을 그래프로 나타내보았습니다.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a550ce78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a550ce78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다음으로는 비교모델의 하이퍼파라미터 튜닝에 대한 표입니다. LSTM, XGboost, ARIMA 모델 각각 하이퍼파라미터 최적화를 실시하였고, 최적의 하이퍼파라미터 조합을 선정했습니다.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34baed563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34baed563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비교모델과 비교한 RMSE 평균에 대한 표입니다. 저희가 구성한 GCN-pro 모델이 가장 성능이 잘 나온 것을 확인할 수 있고, 다음으로 LSTM, GCN-up XGBoost ARIMA 순으로 에측의 성능이 낮아집니다. 사전논문의 결과와 같이 GCN-up이 LSTM과 거의 유사한 RMSE값을 나타내는 것을 확인할 수 있었습니다.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34baed563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34baed563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결</a:t>
            </a:r>
            <a:r>
              <a:rPr lang="ko"/>
              <a:t>과 분석입니다.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54cdd914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a54cdd914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GCN</a:t>
            </a:r>
            <a:r>
              <a:rPr lang="ko"/>
              <a:t>의 실제값과 예측값을 비교한 그래프입니다. 오렌지 색은 예측값이고, 파란색은 실제 값입니다.</a:t>
            </a:r>
            <a:endParaRPr/>
          </a:p>
          <a:p>
            <a:pPr indent="0" lvl="0" marL="0" rtl="0" algn="l">
              <a:spcBef>
                <a:spcPts val="0"/>
              </a:spcBef>
              <a:spcAft>
                <a:spcPts val="0"/>
              </a:spcAft>
              <a:buNone/>
            </a:pPr>
            <a:r>
              <a:rPr lang="ko"/>
              <a:t>그래프를 보면, GCN이 잘 예측하지 못하는 구간이 2개가 있습니다.</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ko"/>
              <a:t>9월 9일~12일은 추석 연휴 기간으로 예외적인 상황</a:t>
            </a:r>
            <a:endParaRPr/>
          </a:p>
          <a:p>
            <a:pPr indent="-298450" lvl="0" marL="457200" rtl="0" algn="l">
              <a:spcBef>
                <a:spcPts val="0"/>
              </a:spcBef>
              <a:spcAft>
                <a:spcPts val="0"/>
              </a:spcAft>
              <a:buSzPts val="1100"/>
              <a:buAutoNum type="arabicPeriod"/>
            </a:pPr>
            <a:r>
              <a:rPr lang="ko">
                <a:solidFill>
                  <a:srgbClr val="303942"/>
                </a:solidFill>
                <a:latin typeface="Roboto"/>
                <a:ea typeface="Roboto"/>
                <a:cs typeface="Roboto"/>
                <a:sym typeface="Roboto"/>
              </a:rPr>
              <a:t>예측 기간이 많이 지난 경우입니다.</a:t>
            </a:r>
            <a:endParaRPr>
              <a:solidFill>
                <a:srgbClr val="303942"/>
              </a:solidFill>
              <a:latin typeface="Roboto"/>
              <a:ea typeface="Roboto"/>
              <a:cs typeface="Roboto"/>
              <a:sym typeface="Roboto"/>
            </a:endParaRPr>
          </a:p>
          <a:p>
            <a:pPr indent="0" lvl="0" marL="457200" rtl="0" algn="l">
              <a:spcBef>
                <a:spcPts val="0"/>
              </a:spcBef>
              <a:spcAft>
                <a:spcPts val="0"/>
              </a:spcAft>
              <a:buNone/>
            </a:pPr>
            <a:r>
              <a:rPr lang="ko">
                <a:solidFill>
                  <a:srgbClr val="303942"/>
                </a:solidFill>
                <a:latin typeface="Roboto"/>
                <a:ea typeface="Roboto"/>
                <a:cs typeface="Roboto"/>
                <a:sym typeface="Roboto"/>
              </a:rPr>
              <a:t>약 3주가 지난 후부터는 예측을 잘하지 못하는 결과를 보였습니다.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550ce780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550ce780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하지</a:t>
            </a:r>
            <a:r>
              <a:rPr lang="ko"/>
              <a:t>만 이런 한계가 있음에도 불구하고 LSTM등 다른 비교모델보다 실제 값을 더 잘 따라가는 것을 보여줍니다.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a54cdd914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a54cdd914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잘 예측하지 못하는 대여소들을 분서하고자, 실제 대여소의 위치로 히트맵를 그렸습니다. RMSE값이 높을수록 빨간색에 가까워집니다.</a:t>
            </a:r>
            <a:br>
              <a:rPr lang="ko"/>
            </a:br>
            <a:endParaRPr/>
          </a:p>
          <a:p>
            <a:pPr indent="0" lvl="0" marL="0" rtl="0" algn="l">
              <a:spcBef>
                <a:spcPts val="0"/>
              </a:spcBef>
              <a:spcAft>
                <a:spcPts val="0"/>
              </a:spcAft>
              <a:buNone/>
            </a:pPr>
            <a:r>
              <a:rPr lang="ko"/>
              <a:t>실제 Heatmap을 보여드리면, </a:t>
            </a:r>
            <a:endParaRPr/>
          </a:p>
          <a:p>
            <a:pPr indent="0" lvl="0" marL="0" rtl="0" algn="l">
              <a:spcBef>
                <a:spcPts val="0"/>
              </a:spcBef>
              <a:spcAft>
                <a:spcPts val="0"/>
              </a:spcAft>
              <a:buNone/>
            </a:pPr>
            <a:r>
              <a:rPr lang="ko"/>
              <a:t>서울시 외각에 있는 강서구가 제일 RMSE가 높게 보이지만 실제로 확대해보면 주변 자전거들의 RMSE값이 중첩되어 높게 나타나 보이는 것입니다.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html 파일 시현 위해서 local에 있어야 함</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54cdd914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54cdd914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잘 예측하지 못한 대여소를 분석한 결과입니다.</a:t>
            </a:r>
            <a:endParaRPr/>
          </a:p>
          <a:p>
            <a:pPr indent="0" lvl="0" marL="0" rtl="0" algn="l">
              <a:spcBef>
                <a:spcPts val="0"/>
              </a:spcBef>
              <a:spcAft>
                <a:spcPts val="0"/>
              </a:spcAft>
              <a:buNone/>
            </a:pPr>
            <a:r>
              <a:rPr lang="ko"/>
              <a:t>예측 기준은 일별로 예측한 9월 한달간의 평균 RMSE를 기준으로 top5 곳을 비교했습니다.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train셋에서의 대여량의 범위가 넓은 경우에는 그렇지 않은 경우보다 성능이 더 떨어지는 것으로 나타났습니다.</a:t>
            </a:r>
            <a:endParaRPr/>
          </a:p>
          <a:p>
            <a:pPr indent="0" lvl="0" marL="0" rtl="0" algn="l">
              <a:spcBef>
                <a:spcPts val="0"/>
              </a:spcBef>
              <a:spcAft>
                <a:spcPts val="0"/>
              </a:spcAft>
              <a:buNone/>
            </a:pPr>
            <a:r>
              <a:rPr lang="ko"/>
              <a:t>왼쪽은 box plot은 제일 예측하지 못하는 5개의 대여소의 boxplot을 그린 것입니다. </a:t>
            </a:r>
            <a:endParaRPr/>
          </a:p>
          <a:p>
            <a:pPr indent="0" lvl="0" marL="0" rtl="0" algn="l">
              <a:spcBef>
                <a:spcPts val="0"/>
              </a:spcBef>
              <a:spcAft>
                <a:spcPts val="0"/>
              </a:spcAft>
              <a:buNone/>
            </a:pPr>
            <a:r>
              <a:rPr lang="ko"/>
              <a:t>특히, 자전거 대여소가 3월부터 있지 않고 중간부터 설립된 경우에는 이전 대여량이 모두 0이므로 패턴을 제대로 예측하지 못하는 결과를 보였습니다.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550ce7801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550ce7801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첫 번째로 저희팀에서 진행하려고 했던 주제입니다.</a:t>
            </a:r>
            <a:endParaRPr>
              <a:solidFill>
                <a:schemeClr val="dk1"/>
              </a:solidFill>
            </a:endParaRPr>
          </a:p>
          <a:p>
            <a:pPr indent="0" lvl="0" marL="0" rtl="0" algn="l">
              <a:spcBef>
                <a:spcPts val="0"/>
              </a:spcBef>
              <a:spcAft>
                <a:spcPts val="0"/>
              </a:spcAft>
              <a:buNone/>
            </a:pPr>
            <a:r>
              <a:rPr lang="ko">
                <a:solidFill>
                  <a:schemeClr val="dk1"/>
                </a:solidFill>
              </a:rPr>
              <a:t>자전거 대여소별 수요예측, 공공방송이 지방 상권에 미치는 영향 분석, 불법주차 발생지역 예측, 최적</a:t>
            </a:r>
            <a:r>
              <a:rPr lang="ko">
                <a:solidFill>
                  <a:schemeClr val="dk1"/>
                </a:solidFill>
              </a:rPr>
              <a:t>의 </a:t>
            </a:r>
            <a:r>
              <a:rPr lang="ko">
                <a:solidFill>
                  <a:schemeClr val="dk1"/>
                </a:solidFill>
              </a:rPr>
              <a:t>신도시 입지 예</a:t>
            </a:r>
            <a:r>
              <a:rPr lang="ko">
                <a:solidFill>
                  <a:schemeClr val="dk1"/>
                </a:solidFill>
              </a:rPr>
              <a:t>측 및 제안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이 중 저희는 자전거 대여소별 수요예측 이라는 주제를 선정하여 프로젝트를 진행했습니다.</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a54cdd91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a54cdd91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한계</a:t>
            </a:r>
            <a:r>
              <a:rPr lang="ko"/>
              <a:t>점 </a:t>
            </a:r>
            <a:r>
              <a:rPr lang="ko"/>
              <a:t>입니</a:t>
            </a:r>
            <a:r>
              <a:rPr lang="ko"/>
              <a:t>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a54cdd914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a54cdd914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새롭게 소개한 모델은 다른 모델들에 비해 월등히 좋은 성능을 가지고 있는 반면, 컴퓨터 메모리를 굉장히 많이 소모하는 단점을 가지고 있습니다. </a:t>
            </a:r>
            <a:endParaRPr/>
          </a:p>
          <a:p>
            <a:pPr indent="0" lvl="0" marL="0" rtl="0" algn="l">
              <a:spcBef>
                <a:spcPts val="0"/>
              </a:spcBef>
              <a:spcAft>
                <a:spcPts val="0"/>
              </a:spcAft>
              <a:buNone/>
            </a:pPr>
            <a:r>
              <a:rPr lang="ko"/>
              <a:t>그래서 하이퍼파라미터 튜닝과 같이 모델을 여러번 시행할 때, 학교 서버 컴퓨터와 colab pro 에서 끝까지 작동되지 않았습니다. 그래서 여러번에 걸쳐 나눠 하이퍼파라미터 튜닝을 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2번</a:t>
            </a:r>
            <a:r>
              <a:rPr lang="ko"/>
              <a:t>째 한계점은 2747번과 같은 대여소와 같이 2022년 중간에 세워진 대여소는 이전 대여량이 모두 0 입니다. </a:t>
            </a:r>
            <a:endParaRPr/>
          </a:p>
          <a:p>
            <a:pPr indent="0" lvl="0" marL="0" rtl="0" algn="l">
              <a:spcBef>
                <a:spcPts val="0"/>
              </a:spcBef>
              <a:spcAft>
                <a:spcPts val="0"/>
              </a:spcAft>
              <a:buNone/>
            </a:pPr>
            <a:r>
              <a:rPr lang="ko"/>
              <a:t>이런 대여소의 경우 모두 제거하거나, 또는 비슷한 패턴의 대여량으로 0을 대체하는 방법이 있을 것 같습니다.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a550ce7801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a550ce7801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대여량</a:t>
            </a:r>
            <a:r>
              <a:rPr lang="ko"/>
              <a:t>이 최종 RMSE에 얼마나 영향을 주는지 분석을 진행하였습니다..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대여량과 RMSE간의 피어슨 상관계수를 계산한 결과, 0.85가 나왔습니다.</a:t>
            </a:r>
            <a:endParaRPr/>
          </a:p>
          <a:p>
            <a:pPr indent="0" lvl="0" marL="0" rtl="0" algn="l">
              <a:spcBef>
                <a:spcPts val="0"/>
              </a:spcBef>
              <a:spcAft>
                <a:spcPts val="0"/>
              </a:spcAft>
              <a:buNone/>
            </a:pPr>
            <a:r>
              <a:rPr lang="ko"/>
              <a:t>이는 결과가 대여량이 많을수록, RMSE값이 높아지기 때문에 대여량의 변동폭의 차이가 크기 때문에 맞추기 어렵다는 것을 알 수 있습니다.</a:t>
            </a:r>
            <a:endParaRPr/>
          </a:p>
          <a:p>
            <a:pPr indent="0" lvl="0" marL="0" rtl="0" algn="l">
              <a:spcBef>
                <a:spcPts val="0"/>
              </a:spcBef>
              <a:spcAft>
                <a:spcPts val="0"/>
              </a:spcAft>
              <a:buNone/>
            </a:pPr>
            <a:r>
              <a:rPr lang="ko"/>
              <a:t>이를 해결하기 위해 논문 기고시, 대여량에 scaling을 진행하고 최종 output에서 </a:t>
            </a:r>
            <a:r>
              <a:rPr lang="ko"/>
              <a:t>scaling</a:t>
            </a:r>
            <a:r>
              <a:rPr lang="ko"/>
              <a:t>을 푸는 형식으로 단계를 추가할 예정입니다.</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a54cdd914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a54cdd914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결과물</a:t>
            </a:r>
            <a:r>
              <a:rPr lang="ko"/>
              <a:t>입니다.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a54cdd914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a54cdd914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중간결과물</a:t>
            </a:r>
            <a:r>
              <a:rPr lang="ko"/>
              <a:t>을 가지고 한국인공지능학회에 제출하여 포스터 발표를 했습니다.</a:t>
            </a:r>
            <a:endParaRPr/>
          </a:p>
          <a:p>
            <a:pPr indent="0" lvl="0" marL="0" rtl="0" algn="l">
              <a:spcBef>
                <a:spcPts val="0"/>
              </a:spcBef>
              <a:spcAft>
                <a:spcPts val="0"/>
              </a:spcAft>
              <a:buNone/>
            </a:pPr>
            <a:r>
              <a:rPr lang="ko"/>
              <a:t>이후에는 이번 주 안에 국제저널의 Scopus의 PLos One에 투고할 예정입니다.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634baed563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634baed563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저희들이 참조한 사전 논문들입니다. 감사합니다!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34baed563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34baed563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34baed563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634baed563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이것으로 발표를 마치겠습니다. 감사합니다.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550ce780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550ce780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자전거 수요예측을 위해 진행했던 사전논문 분석을 정리해서 말씀드리도록 하겠습니다.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사전 논문의 첫 번째 카테고리는 공간과 시간 데이터가 자전거 수요량 예측에 주는 영향입니다.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첫 번째 논문에서, 자전거 수요예측에서 날씨와 시간(요일, 월간 수요패턴)이 고려되기 시작했습니다.</a:t>
            </a:r>
            <a:endParaRPr>
              <a:solidFill>
                <a:schemeClr val="dk1"/>
              </a:solidFill>
            </a:endParaRPr>
          </a:p>
          <a:p>
            <a:pPr indent="0" lvl="0" marL="0" rtl="0" algn="l">
              <a:spcBef>
                <a:spcPts val="0"/>
              </a:spcBef>
              <a:spcAft>
                <a:spcPts val="0"/>
              </a:spcAft>
              <a:buNone/>
            </a:pPr>
            <a:r>
              <a:rPr lang="ko">
                <a:solidFill>
                  <a:schemeClr val="dk1"/>
                </a:solidFill>
              </a:rPr>
              <a:t>두 번째 논문에서 이와 동일한 모델을 사용하지만, 위치를 추가함으로써 자전거를 이용하는 목적을 분석하기 시작했습니다. 사람들이 어디서 자전거를 대여하는지에 따라 목적이 달라지며, 이 목적이 수요량에 더 큰 영향을 줄 것이라 주장합니다.</a:t>
            </a:r>
            <a:endParaRPr>
              <a:solidFill>
                <a:schemeClr val="dk1"/>
              </a:solidFill>
            </a:endParaRPr>
          </a:p>
          <a:p>
            <a:pPr indent="0" lvl="0" marL="0" rtl="0" algn="l">
              <a:spcBef>
                <a:spcPts val="0"/>
              </a:spcBef>
              <a:spcAft>
                <a:spcPts val="0"/>
              </a:spcAft>
              <a:buNone/>
            </a:pPr>
            <a:r>
              <a:rPr lang="ko">
                <a:solidFill>
                  <a:schemeClr val="dk1"/>
                </a:solidFill>
              </a:rPr>
              <a:t>세 번째 논문에서는 자전거 수요예측에 날씨 데이터를 사용하여 어떤 머신러닝 기법이 더 좋은 성능을 나타내는지 분석했습니다.</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550ce780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550ce780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하지만 이 연구는 </a:t>
            </a:r>
            <a:r>
              <a:rPr lang="ko">
                <a:solidFill>
                  <a:schemeClr val="dk1"/>
                </a:solidFill>
              </a:rPr>
              <a:t>주어진 데이터만을 가지고 변수들간의 모든 관계성을 알 수 없다</a:t>
            </a:r>
            <a:r>
              <a:rPr lang="ko">
                <a:solidFill>
                  <a:schemeClr val="dk1"/>
                </a:solidFill>
              </a:rPr>
              <a:t>는 어려움을 가집니다.</a:t>
            </a:r>
            <a:endParaRPr>
              <a:solidFill>
                <a:schemeClr val="dk1"/>
              </a:solidFill>
            </a:endParaRPr>
          </a:p>
          <a:p>
            <a:pPr indent="0" lvl="0" marL="0" rtl="0" algn="l">
              <a:spcBef>
                <a:spcPts val="0"/>
              </a:spcBef>
              <a:spcAft>
                <a:spcPts val="0"/>
              </a:spcAft>
              <a:buNone/>
            </a:pPr>
            <a:r>
              <a:rPr lang="ko">
                <a:solidFill>
                  <a:schemeClr val="dk1"/>
                </a:solidFill>
              </a:rPr>
              <a:t>이 문제를 해결하기 위한 방법으로 사전논문 분석의 두 번째 주제인 딥러닝 기법이 등장하였습니다.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CNN</a:t>
            </a:r>
            <a:r>
              <a:rPr lang="ko">
                <a:solidFill>
                  <a:schemeClr val="dk1"/>
                </a:solidFill>
              </a:rPr>
              <a:t>은 </a:t>
            </a:r>
            <a:r>
              <a:rPr lang="ko">
                <a:solidFill>
                  <a:schemeClr val="dk1"/>
                </a:solidFill>
              </a:rPr>
              <a:t>station 위치 간의 지리적 연결성에 중점을 둔 기능을 추출하는 데 사용되는 딥러닝 방법이</a:t>
            </a:r>
            <a:r>
              <a:rPr lang="ko">
                <a:solidFill>
                  <a:schemeClr val="dk1"/>
                </a:solidFill>
              </a:rPr>
              <a:t>며,</a:t>
            </a:r>
            <a:endParaRPr>
              <a:solidFill>
                <a:schemeClr val="dk1"/>
              </a:solidFill>
            </a:endParaRPr>
          </a:p>
          <a:p>
            <a:pPr indent="0" lvl="0" marL="0" rtl="0" algn="l">
              <a:spcBef>
                <a:spcPts val="0"/>
              </a:spcBef>
              <a:spcAft>
                <a:spcPts val="0"/>
              </a:spcAft>
              <a:buNone/>
            </a:pPr>
            <a:r>
              <a:rPr lang="ko">
                <a:solidFill>
                  <a:schemeClr val="dk1"/>
                </a:solidFill>
              </a:rPr>
              <a:t>이</a:t>
            </a:r>
            <a:r>
              <a:rPr lang="ko">
                <a:solidFill>
                  <a:schemeClr val="dk1"/>
                </a:solidFill>
              </a:rPr>
              <a:t>후 </a:t>
            </a:r>
            <a:r>
              <a:rPr lang="ko">
                <a:solidFill>
                  <a:schemeClr val="dk1"/>
                </a:solidFill>
              </a:rPr>
              <a:t>ResNet 모델</a:t>
            </a:r>
            <a:r>
              <a:rPr lang="ko">
                <a:solidFill>
                  <a:schemeClr val="dk1"/>
                </a:solidFill>
              </a:rPr>
              <a:t>을 적용함으로써 CNN보다 더 좋은 예측을 진행했습니다.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하지</a:t>
            </a:r>
            <a:r>
              <a:rPr lang="ko">
                <a:solidFill>
                  <a:schemeClr val="dk1"/>
                </a:solidFill>
              </a:rPr>
              <a:t>만 CNN적인 기법도 완벽하지는 않았습니다.</a:t>
            </a:r>
            <a:endParaRPr>
              <a:solidFill>
                <a:schemeClr val="dk1"/>
              </a:solidFill>
            </a:endParaRPr>
          </a:p>
          <a:p>
            <a:pPr indent="0" lvl="0" marL="0" rtl="0" algn="l">
              <a:spcBef>
                <a:spcPts val="0"/>
              </a:spcBef>
              <a:spcAft>
                <a:spcPts val="0"/>
              </a:spcAft>
              <a:buNone/>
            </a:pPr>
            <a:r>
              <a:rPr lang="ko">
                <a:solidFill>
                  <a:schemeClr val="dk1"/>
                </a:solidFill>
              </a:rPr>
              <a:t>CNN 모델</a:t>
            </a:r>
            <a:r>
              <a:rPr lang="ko">
                <a:solidFill>
                  <a:schemeClr val="dk1"/>
                </a:solidFill>
              </a:rPr>
              <a:t>은 딥러닝으로 변수들의 관계성을 분석할 수 있다는 장점을 가지지만,</a:t>
            </a:r>
            <a:endParaRPr>
              <a:solidFill>
                <a:schemeClr val="dk1"/>
              </a:solidFill>
            </a:endParaRPr>
          </a:p>
          <a:p>
            <a:pPr indent="0" lvl="0" marL="0" rtl="0" algn="l">
              <a:spcBef>
                <a:spcPts val="0"/>
              </a:spcBef>
              <a:spcAft>
                <a:spcPts val="0"/>
              </a:spcAft>
              <a:buNone/>
            </a:pPr>
            <a:r>
              <a:rPr lang="ko">
                <a:solidFill>
                  <a:srgbClr val="374151"/>
                </a:solidFill>
              </a:rPr>
              <a:t>CNN은 이미지에서 특징을 추출할 때 지리적 거리에 따른 station 위치 간의 관계만을 고려하여 상대성을 고려합니다.</a:t>
            </a:r>
            <a:endParaRPr>
              <a:solidFill>
                <a:srgbClr val="374151"/>
              </a:solidFill>
            </a:endParaRPr>
          </a:p>
          <a:p>
            <a:pPr indent="0" lvl="0" marL="0" rtl="0" algn="l">
              <a:spcBef>
                <a:spcPts val="0"/>
              </a:spcBef>
              <a:spcAft>
                <a:spcPts val="0"/>
              </a:spcAft>
              <a:buNone/>
            </a:pPr>
            <a:r>
              <a:t/>
            </a:r>
            <a:endParaRPr>
              <a:solidFill>
                <a:srgbClr val="374151"/>
              </a:solidFill>
            </a:endParaRPr>
          </a:p>
          <a:p>
            <a:pPr indent="0" lvl="0" marL="0" rtl="0" algn="l">
              <a:spcBef>
                <a:spcPts val="0"/>
              </a:spcBef>
              <a:spcAft>
                <a:spcPts val="0"/>
              </a:spcAft>
              <a:buNone/>
            </a:pPr>
            <a:r>
              <a:rPr lang="ko">
                <a:solidFill>
                  <a:srgbClr val="374151"/>
                </a:solidFill>
              </a:rPr>
              <a:t>(cnn 방법 : 이미지가 합성곱 레이어를 통과함에 따라 이웃한 로컬 정보가 지역화된 필터에 의해 이미지의 하나의 그리드로 결합됩니다 [17]. 이 프로시저를 반복함으로써 매우 의미 있는 로컬 특징이 추출됩니다)</a:t>
            </a:r>
            <a:endParaRPr>
              <a:solidFill>
                <a:srgbClr val="37415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550ce7801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550ce7801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위의 CNN의 문제를 극복하기 위해 나온 방법이 GCN 모델의 논문입니다.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GCN모델은 </a:t>
            </a:r>
            <a:r>
              <a:rPr lang="ko">
                <a:solidFill>
                  <a:schemeClr val="dk1"/>
                </a:solidFill>
              </a:rPr>
              <a:t>node와 edge로 구성된 그래프 신경망 기술이</a:t>
            </a:r>
            <a:r>
              <a:rPr lang="ko">
                <a:solidFill>
                  <a:schemeClr val="dk1"/>
                </a:solidFill>
              </a:rPr>
              <a:t>며, </a:t>
            </a:r>
            <a:r>
              <a:rPr lang="ko">
                <a:solidFill>
                  <a:schemeClr val="dk1"/>
                </a:solidFill>
              </a:rPr>
              <a:t>대여소 간의 여러 관계를 반영할 수 있습니</a:t>
            </a:r>
            <a:r>
              <a:rPr lang="ko">
                <a:solidFill>
                  <a:schemeClr val="dk1"/>
                </a:solidFill>
              </a:rPr>
              <a:t>다.</a:t>
            </a:r>
            <a:endParaRPr>
              <a:solidFill>
                <a:schemeClr val="dk1"/>
              </a:solidFill>
            </a:endParaRPr>
          </a:p>
          <a:p>
            <a:pPr indent="0" lvl="0" marL="0" rtl="0" algn="l">
              <a:spcBef>
                <a:spcPts val="0"/>
              </a:spcBef>
              <a:spcAft>
                <a:spcPts val="0"/>
              </a:spcAft>
              <a:buNone/>
            </a:pPr>
            <a:r>
              <a:rPr lang="ko">
                <a:solidFill>
                  <a:schemeClr val="dk1"/>
                </a:solidFill>
              </a:rPr>
              <a:t>해당하</a:t>
            </a:r>
            <a:r>
              <a:rPr lang="ko">
                <a:solidFill>
                  <a:schemeClr val="dk1"/>
                </a:solidFill>
              </a:rPr>
              <a:t>는 모델은 node 및 edge와</a:t>
            </a:r>
            <a:r>
              <a:rPr lang="ko">
                <a:solidFill>
                  <a:schemeClr val="dk1"/>
                </a:solidFill>
              </a:rPr>
              <a:t> 다양한 시간적 패턴 </a:t>
            </a:r>
            <a:r>
              <a:rPr lang="ko">
                <a:solidFill>
                  <a:schemeClr val="dk1"/>
                </a:solidFill>
              </a:rPr>
              <a:t>및 날씨, 주중과 같은 변수들</a:t>
            </a:r>
            <a:r>
              <a:rPr lang="ko">
                <a:solidFill>
                  <a:schemeClr val="dk1"/>
                </a:solidFill>
              </a:rPr>
              <a:t>을 통합하</a:t>
            </a:r>
            <a:r>
              <a:rPr lang="ko">
                <a:solidFill>
                  <a:schemeClr val="dk1"/>
                </a:solidFill>
              </a:rPr>
              <a:t>여 모델링을 진행하였습니다.</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550ce7801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550ce7801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Graph Neural Network는 각 대여소 하나하나의 특성으로 중요도를 나타낼 수 있다는 장점이 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하지만 앞서보여드린 논문에서는 대여소와 대여소의 연결점만을 공간적인 특성으로 사용하였고, 추가적인 공간데이터는 사용하지 않았습니다.</a:t>
            </a:r>
            <a:endParaRPr>
              <a:solidFill>
                <a:schemeClr val="dk1"/>
              </a:solidFill>
            </a:endParaRPr>
          </a:p>
          <a:p>
            <a:pPr indent="0" lvl="0" marL="0" rtl="0" algn="l">
              <a:spcBef>
                <a:spcPts val="0"/>
              </a:spcBef>
              <a:spcAft>
                <a:spcPts val="0"/>
              </a:spcAft>
              <a:buNone/>
            </a:pPr>
            <a:r>
              <a:rPr lang="ko">
                <a:solidFill>
                  <a:schemeClr val="dk1"/>
                </a:solidFill>
              </a:rPr>
              <a:t>사전논문에서 언급했던 것처럼 시간과 공간적인 데이터는 모두 자전거 수요량 예측에 영향을 주기 때문에,</a:t>
            </a:r>
            <a:endParaRPr>
              <a:solidFill>
                <a:schemeClr val="dk1"/>
              </a:solidFill>
            </a:endParaRPr>
          </a:p>
          <a:p>
            <a:pPr indent="0" lvl="0" marL="0" rtl="0" algn="l">
              <a:spcBef>
                <a:spcPts val="0"/>
              </a:spcBef>
              <a:spcAft>
                <a:spcPts val="0"/>
              </a:spcAft>
              <a:buNone/>
            </a:pPr>
            <a:r>
              <a:rPr lang="ko">
                <a:solidFill>
                  <a:schemeClr val="dk1"/>
                </a:solidFill>
              </a:rPr>
              <a:t>저희는 대여소별로 공간데이터를 추가함으로써 더 다양한 데이터를 제공하는 것이 수요예측에 큰 영향을 줄 것이라 생각했습니다.</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550ce7801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a550ce7801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GCN 모델이 더 발전할 수 있도록</a:t>
            </a:r>
            <a:endParaRPr>
              <a:solidFill>
                <a:schemeClr val="dk1"/>
              </a:solidFill>
            </a:endParaRPr>
          </a:p>
          <a:p>
            <a:pPr indent="0" lvl="0" marL="0" rtl="0" algn="l">
              <a:spcBef>
                <a:spcPts val="0"/>
              </a:spcBef>
              <a:spcAft>
                <a:spcPts val="0"/>
              </a:spcAft>
              <a:buNone/>
            </a:pPr>
            <a:r>
              <a:rPr lang="ko">
                <a:solidFill>
                  <a:schemeClr val="dk1"/>
                </a:solidFill>
              </a:rPr>
              <a:t>과거 대여량, 공간, 시간 데이터를 사용하여 자전거 대여소별로 수요 예측을 진행할 수 있는 GCN-pro모델을 제작하여 예측을 진행했습니다.</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53025" y="4304575"/>
            <a:ext cx="9233400" cy="86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ph idx="2" type="pic"/>
          </p:nvPr>
        </p:nvSpPr>
        <p:spPr>
          <a:xfrm>
            <a:off x="537300" y="540425"/>
            <a:ext cx="5918700" cy="4069200"/>
          </a:xfrm>
          <a:prstGeom prst="rect">
            <a:avLst/>
          </a:prstGeom>
          <a:noFill/>
          <a:ln>
            <a:noFill/>
          </a:ln>
        </p:spPr>
      </p:sp>
      <p:sp>
        <p:nvSpPr>
          <p:cNvPr id="56" name="Google Shape;56;p14"/>
          <p:cNvSpPr txBox="1"/>
          <p:nvPr>
            <p:ph type="ctrTitle"/>
          </p:nvPr>
        </p:nvSpPr>
        <p:spPr>
          <a:xfrm>
            <a:off x="3084375" y="1310850"/>
            <a:ext cx="5133300" cy="1956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4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084375" y="3384575"/>
            <a:ext cx="5133300" cy="37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sz="1400">
                <a:solidFill>
                  <a:schemeClr val="dk1"/>
                </a:solidFill>
              </a:defRPr>
            </a:lvl2pPr>
            <a:lvl3pPr lvl="2" rtl="0" algn="ctr">
              <a:lnSpc>
                <a:spcPct val="100000"/>
              </a:lnSpc>
              <a:spcBef>
                <a:spcPts val="0"/>
              </a:spcBef>
              <a:spcAft>
                <a:spcPts val="0"/>
              </a:spcAft>
              <a:buClr>
                <a:schemeClr val="dk1"/>
              </a:buClr>
              <a:buSzPts val="1400"/>
              <a:buNone/>
              <a:defRPr sz="1400">
                <a:solidFill>
                  <a:schemeClr val="dk1"/>
                </a:solidFill>
              </a:defRPr>
            </a:lvl3pPr>
            <a:lvl4pPr lvl="3" rtl="0" algn="ctr">
              <a:lnSpc>
                <a:spcPct val="100000"/>
              </a:lnSpc>
              <a:spcBef>
                <a:spcPts val="0"/>
              </a:spcBef>
              <a:spcAft>
                <a:spcPts val="0"/>
              </a:spcAft>
              <a:buClr>
                <a:schemeClr val="dk1"/>
              </a:buClr>
              <a:buSzPts val="1400"/>
              <a:buNone/>
              <a:defRPr sz="1400">
                <a:solidFill>
                  <a:schemeClr val="dk1"/>
                </a:solidFill>
              </a:defRPr>
            </a:lvl4pPr>
            <a:lvl5pPr lvl="4" rtl="0" algn="ctr">
              <a:lnSpc>
                <a:spcPct val="100000"/>
              </a:lnSpc>
              <a:spcBef>
                <a:spcPts val="0"/>
              </a:spcBef>
              <a:spcAft>
                <a:spcPts val="0"/>
              </a:spcAft>
              <a:buClr>
                <a:schemeClr val="dk1"/>
              </a:buClr>
              <a:buSzPts val="1400"/>
              <a:buNone/>
              <a:defRPr sz="1400">
                <a:solidFill>
                  <a:schemeClr val="dk1"/>
                </a:solidFill>
              </a:defRPr>
            </a:lvl5pPr>
            <a:lvl6pPr lvl="5" rtl="0" algn="ctr">
              <a:lnSpc>
                <a:spcPct val="100000"/>
              </a:lnSpc>
              <a:spcBef>
                <a:spcPts val="0"/>
              </a:spcBef>
              <a:spcAft>
                <a:spcPts val="0"/>
              </a:spcAft>
              <a:buClr>
                <a:schemeClr val="dk1"/>
              </a:buClr>
              <a:buSzPts val="1400"/>
              <a:buNone/>
              <a:defRPr sz="1400">
                <a:solidFill>
                  <a:schemeClr val="dk1"/>
                </a:solidFill>
              </a:defRPr>
            </a:lvl6pPr>
            <a:lvl7pPr lvl="6" rtl="0" algn="ctr">
              <a:lnSpc>
                <a:spcPct val="100000"/>
              </a:lnSpc>
              <a:spcBef>
                <a:spcPts val="0"/>
              </a:spcBef>
              <a:spcAft>
                <a:spcPts val="0"/>
              </a:spcAft>
              <a:buClr>
                <a:schemeClr val="dk1"/>
              </a:buClr>
              <a:buSzPts val="1400"/>
              <a:buNone/>
              <a:defRPr sz="1400">
                <a:solidFill>
                  <a:schemeClr val="dk1"/>
                </a:solidFill>
              </a:defRPr>
            </a:lvl7pPr>
            <a:lvl8pPr lvl="7" rtl="0" algn="ctr">
              <a:lnSpc>
                <a:spcPct val="100000"/>
              </a:lnSpc>
              <a:spcBef>
                <a:spcPts val="0"/>
              </a:spcBef>
              <a:spcAft>
                <a:spcPts val="0"/>
              </a:spcAft>
              <a:buClr>
                <a:schemeClr val="dk1"/>
              </a:buClr>
              <a:buSzPts val="1400"/>
              <a:buNone/>
              <a:defRPr sz="1400">
                <a:solidFill>
                  <a:schemeClr val="dk1"/>
                </a:solidFill>
              </a:defRPr>
            </a:lvl8pPr>
            <a:lvl9pPr lvl="8" rtl="0" algn="ct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p:nvPr/>
        </p:nvSpPr>
        <p:spPr>
          <a:xfrm>
            <a:off x="-53025" y="4304575"/>
            <a:ext cx="9233400" cy="86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ph idx="2" type="pic"/>
          </p:nvPr>
        </p:nvSpPr>
        <p:spPr>
          <a:xfrm flipH="1">
            <a:off x="537274" y="539500"/>
            <a:ext cx="5918700" cy="4320900"/>
          </a:xfrm>
          <a:prstGeom prst="rect">
            <a:avLst/>
          </a:prstGeom>
          <a:noFill/>
          <a:ln>
            <a:noFill/>
          </a:ln>
        </p:spPr>
      </p:sp>
      <p:sp>
        <p:nvSpPr>
          <p:cNvPr id="61" name="Google Shape;61;p15"/>
          <p:cNvSpPr txBox="1"/>
          <p:nvPr>
            <p:ph type="title"/>
          </p:nvPr>
        </p:nvSpPr>
        <p:spPr>
          <a:xfrm>
            <a:off x="3953575" y="1433988"/>
            <a:ext cx="3943200" cy="149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5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hasCustomPrompt="1" idx="3" type="title"/>
          </p:nvPr>
        </p:nvSpPr>
        <p:spPr>
          <a:xfrm>
            <a:off x="2286650" y="2150775"/>
            <a:ext cx="109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 name="Google Shape;63;p15"/>
          <p:cNvSpPr txBox="1"/>
          <p:nvPr>
            <p:ph idx="1" type="subTitle"/>
          </p:nvPr>
        </p:nvSpPr>
        <p:spPr>
          <a:xfrm>
            <a:off x="3953575" y="3182087"/>
            <a:ext cx="3943200" cy="4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720000" y="445025"/>
            <a:ext cx="7710900" cy="5727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720000" y="1215750"/>
            <a:ext cx="7704000" cy="32925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
        <p:nvSpPr>
          <p:cNvPr id="68" name="Google Shape;68;p16"/>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ph idx="2" type="pic"/>
          </p:nvPr>
        </p:nvSpPr>
        <p:spPr>
          <a:xfrm>
            <a:off x="4310422" y="535977"/>
            <a:ext cx="4284900" cy="4344300"/>
          </a:xfrm>
          <a:prstGeom prst="rect">
            <a:avLst/>
          </a:prstGeom>
          <a:noFill/>
          <a:ln>
            <a:noFill/>
          </a:ln>
        </p:spPr>
      </p:sp>
      <p:sp>
        <p:nvSpPr>
          <p:cNvPr id="72" name="Google Shape;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3" name="Google Shape;73;p17"/>
          <p:cNvSpPr txBox="1"/>
          <p:nvPr>
            <p:ph idx="1" type="subTitle"/>
          </p:nvPr>
        </p:nvSpPr>
        <p:spPr>
          <a:xfrm>
            <a:off x="5017673" y="2536755"/>
            <a:ext cx="2700300" cy="11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74" name="Google Shape;74;p17"/>
          <p:cNvSpPr txBox="1"/>
          <p:nvPr>
            <p:ph idx="3" type="subTitle"/>
          </p:nvPr>
        </p:nvSpPr>
        <p:spPr>
          <a:xfrm>
            <a:off x="1454175" y="2536755"/>
            <a:ext cx="2700300" cy="11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5" name="Google Shape;75;p17"/>
          <p:cNvSpPr txBox="1"/>
          <p:nvPr>
            <p:ph idx="4" type="subTitle"/>
          </p:nvPr>
        </p:nvSpPr>
        <p:spPr>
          <a:xfrm>
            <a:off x="1454175" y="2231590"/>
            <a:ext cx="2700300" cy="36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7"/>
          <p:cNvSpPr txBox="1"/>
          <p:nvPr>
            <p:ph idx="5" type="subTitle"/>
          </p:nvPr>
        </p:nvSpPr>
        <p:spPr>
          <a:xfrm>
            <a:off x="5017666" y="2231590"/>
            <a:ext cx="2700300" cy="36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8"/>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ph idx="2" type="pic"/>
          </p:nvPr>
        </p:nvSpPr>
        <p:spPr>
          <a:xfrm>
            <a:off x="545870" y="553000"/>
            <a:ext cx="4284900" cy="4327200"/>
          </a:xfrm>
          <a:prstGeom prst="rect">
            <a:avLst/>
          </a:prstGeom>
          <a:noFill/>
          <a:ln>
            <a:noFill/>
          </a:ln>
        </p:spPr>
      </p:sp>
      <p:sp>
        <p:nvSpPr>
          <p:cNvPr id="83" name="Google Shape;83;p19"/>
          <p:cNvSpPr txBox="1"/>
          <p:nvPr>
            <p:ph type="title"/>
          </p:nvPr>
        </p:nvSpPr>
        <p:spPr>
          <a:xfrm>
            <a:off x="3734325" y="1199300"/>
            <a:ext cx="4696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9"/>
          <p:cNvSpPr txBox="1"/>
          <p:nvPr>
            <p:ph idx="1" type="subTitle"/>
          </p:nvPr>
        </p:nvSpPr>
        <p:spPr>
          <a:xfrm>
            <a:off x="3734325" y="1908850"/>
            <a:ext cx="4696500" cy="22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85" name="Google Shape;85;p19"/>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0"/>
          <p:cNvSpPr txBox="1"/>
          <p:nvPr>
            <p:ph type="title"/>
          </p:nvPr>
        </p:nvSpPr>
        <p:spPr>
          <a:xfrm>
            <a:off x="2174400" y="1307100"/>
            <a:ext cx="47952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txBox="1"/>
          <p:nvPr>
            <p:ph type="title"/>
          </p:nvPr>
        </p:nvSpPr>
        <p:spPr>
          <a:xfrm>
            <a:off x="948600" y="1274725"/>
            <a:ext cx="2905800" cy="148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1"/>
          <p:cNvSpPr txBox="1"/>
          <p:nvPr>
            <p:ph idx="1" type="subTitle"/>
          </p:nvPr>
        </p:nvSpPr>
        <p:spPr>
          <a:xfrm>
            <a:off x="948600" y="2910150"/>
            <a:ext cx="2905800" cy="8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21"/>
          <p:cNvSpPr/>
          <p:nvPr>
            <p:ph idx="2" type="pic"/>
          </p:nvPr>
        </p:nvSpPr>
        <p:spPr>
          <a:xfrm>
            <a:off x="4293425" y="539500"/>
            <a:ext cx="4132800" cy="4069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22"/>
          <p:cNvSpPr txBox="1"/>
          <p:nvPr>
            <p:ph type="title"/>
          </p:nvPr>
        </p:nvSpPr>
        <p:spPr>
          <a:xfrm>
            <a:off x="720000" y="3862050"/>
            <a:ext cx="7704000" cy="5727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1699075" y="1812650"/>
            <a:ext cx="5825100" cy="103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6" name="Google Shape;96;p23"/>
          <p:cNvSpPr txBox="1"/>
          <p:nvPr>
            <p:ph idx="1" type="subTitle"/>
          </p:nvPr>
        </p:nvSpPr>
        <p:spPr>
          <a:xfrm>
            <a:off x="1699075" y="2921050"/>
            <a:ext cx="5825100" cy="4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25"/>
          <p:cNvSpPr/>
          <p:nvPr/>
        </p:nvSpPr>
        <p:spPr>
          <a:xfrm>
            <a:off x="-58500" y="4600375"/>
            <a:ext cx="92622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5"/>
          <p:cNvSpPr/>
          <p:nvPr>
            <p:ph idx="2" type="pic"/>
          </p:nvPr>
        </p:nvSpPr>
        <p:spPr>
          <a:xfrm>
            <a:off x="4320275" y="539500"/>
            <a:ext cx="4286400" cy="4320900"/>
          </a:xfrm>
          <a:prstGeom prst="rect">
            <a:avLst/>
          </a:prstGeom>
          <a:noFill/>
          <a:ln>
            <a:noFill/>
          </a:ln>
        </p:spPr>
      </p:sp>
      <p:sp>
        <p:nvSpPr>
          <p:cNvPr id="101" name="Google Shape;10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02" name="Google Shape;102;p25"/>
          <p:cNvSpPr txBox="1"/>
          <p:nvPr>
            <p:ph idx="1" type="subTitle"/>
          </p:nvPr>
        </p:nvSpPr>
        <p:spPr>
          <a:xfrm>
            <a:off x="1556874" y="163460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25"/>
          <p:cNvSpPr txBox="1"/>
          <p:nvPr>
            <p:ph idx="3" type="subTitle"/>
          </p:nvPr>
        </p:nvSpPr>
        <p:spPr>
          <a:xfrm>
            <a:off x="4698474" y="163460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 name="Google Shape;104;p25"/>
          <p:cNvSpPr txBox="1"/>
          <p:nvPr>
            <p:ph idx="4" type="subTitle"/>
          </p:nvPr>
        </p:nvSpPr>
        <p:spPr>
          <a:xfrm>
            <a:off x="4698475" y="259238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25"/>
          <p:cNvSpPr txBox="1"/>
          <p:nvPr>
            <p:ph idx="5" type="subTitle"/>
          </p:nvPr>
        </p:nvSpPr>
        <p:spPr>
          <a:xfrm>
            <a:off x="1552657" y="2592388"/>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25"/>
          <p:cNvSpPr txBox="1"/>
          <p:nvPr>
            <p:ph hasCustomPrompt="1" idx="6" type="title"/>
          </p:nvPr>
        </p:nvSpPr>
        <p:spPr>
          <a:xfrm>
            <a:off x="913075" y="1526934"/>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25"/>
          <p:cNvSpPr txBox="1"/>
          <p:nvPr>
            <p:ph hasCustomPrompt="1" idx="7" type="title"/>
          </p:nvPr>
        </p:nvSpPr>
        <p:spPr>
          <a:xfrm>
            <a:off x="4054711" y="2482305"/>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25"/>
          <p:cNvSpPr txBox="1"/>
          <p:nvPr>
            <p:ph hasCustomPrompt="1" idx="8" type="title"/>
          </p:nvPr>
        </p:nvSpPr>
        <p:spPr>
          <a:xfrm>
            <a:off x="4054656" y="1526934"/>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25"/>
          <p:cNvSpPr txBox="1"/>
          <p:nvPr>
            <p:ph hasCustomPrompt="1" idx="9" type="title"/>
          </p:nvPr>
        </p:nvSpPr>
        <p:spPr>
          <a:xfrm>
            <a:off x="913075" y="2482305"/>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25"/>
          <p:cNvSpPr txBox="1"/>
          <p:nvPr>
            <p:ph idx="13" type="subTitle"/>
          </p:nvPr>
        </p:nvSpPr>
        <p:spPr>
          <a:xfrm>
            <a:off x="4698476" y="3550167"/>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25"/>
          <p:cNvSpPr txBox="1"/>
          <p:nvPr>
            <p:ph idx="14" type="subTitle"/>
          </p:nvPr>
        </p:nvSpPr>
        <p:spPr>
          <a:xfrm>
            <a:off x="1562355" y="3550167"/>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5"/>
          <p:cNvSpPr txBox="1"/>
          <p:nvPr>
            <p:ph hasCustomPrompt="1" idx="15" type="title"/>
          </p:nvPr>
        </p:nvSpPr>
        <p:spPr>
          <a:xfrm>
            <a:off x="4054711" y="3435972"/>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25"/>
          <p:cNvSpPr txBox="1"/>
          <p:nvPr>
            <p:ph hasCustomPrompt="1" idx="16" type="title"/>
          </p:nvPr>
        </p:nvSpPr>
        <p:spPr>
          <a:xfrm>
            <a:off x="913075" y="3435972"/>
            <a:ext cx="501600" cy="385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1"/>
                </a:solidFill>
                <a:latin typeface="Roboto Medium"/>
                <a:ea typeface="Roboto Medium"/>
                <a:cs typeface="Roboto Medium"/>
                <a:sym typeface="Roboto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25"/>
          <p:cNvSpPr txBox="1"/>
          <p:nvPr>
            <p:ph idx="17" type="subTitle"/>
          </p:nvPr>
        </p:nvSpPr>
        <p:spPr>
          <a:xfrm>
            <a:off x="1556874" y="1353218"/>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5" name="Google Shape;115;p25"/>
          <p:cNvSpPr txBox="1"/>
          <p:nvPr>
            <p:ph idx="18" type="subTitle"/>
          </p:nvPr>
        </p:nvSpPr>
        <p:spPr>
          <a:xfrm>
            <a:off x="4698475" y="1353218"/>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6" name="Google Shape;116;p25"/>
          <p:cNvSpPr txBox="1"/>
          <p:nvPr>
            <p:ph idx="19" type="subTitle"/>
          </p:nvPr>
        </p:nvSpPr>
        <p:spPr>
          <a:xfrm>
            <a:off x="4698475" y="2310492"/>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7" name="Google Shape;117;p25"/>
          <p:cNvSpPr txBox="1"/>
          <p:nvPr>
            <p:ph idx="20" type="subTitle"/>
          </p:nvPr>
        </p:nvSpPr>
        <p:spPr>
          <a:xfrm>
            <a:off x="1552657" y="2310492"/>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8" name="Google Shape;118;p25"/>
          <p:cNvSpPr txBox="1"/>
          <p:nvPr>
            <p:ph idx="21" type="subTitle"/>
          </p:nvPr>
        </p:nvSpPr>
        <p:spPr>
          <a:xfrm>
            <a:off x="4698475" y="3267766"/>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9" name="Google Shape;119;p25"/>
          <p:cNvSpPr txBox="1"/>
          <p:nvPr>
            <p:ph idx="22" type="subTitle"/>
          </p:nvPr>
        </p:nvSpPr>
        <p:spPr>
          <a:xfrm>
            <a:off x="1562355" y="3267766"/>
            <a:ext cx="2305500" cy="38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 name="Shape 120"/>
        <p:cNvGrpSpPr/>
        <p:nvPr/>
      </p:nvGrpSpPr>
      <p:grpSpPr>
        <a:xfrm>
          <a:off x="0" y="0"/>
          <a:ext cx="0" cy="0"/>
          <a:chOff x="0" y="0"/>
          <a:chExt cx="0" cy="0"/>
        </a:xfrm>
      </p:grpSpPr>
      <p:sp>
        <p:nvSpPr>
          <p:cNvPr id="121" name="Google Shape;121;p26"/>
          <p:cNvSpPr txBox="1"/>
          <p:nvPr>
            <p:ph type="title"/>
          </p:nvPr>
        </p:nvSpPr>
        <p:spPr>
          <a:xfrm>
            <a:off x="713351" y="1430625"/>
            <a:ext cx="7606800" cy="399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b="1" sz="2400">
                <a:latin typeface="Roboto"/>
                <a:ea typeface="Roboto"/>
                <a:cs typeface="Roboto"/>
                <a:sym typeface="Roboto"/>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2" name="Google Shape;122;p26"/>
          <p:cNvSpPr txBox="1"/>
          <p:nvPr>
            <p:ph idx="1" type="subTitle"/>
          </p:nvPr>
        </p:nvSpPr>
        <p:spPr>
          <a:xfrm>
            <a:off x="713351" y="567500"/>
            <a:ext cx="7606800" cy="89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3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23" name="Shape 123"/>
        <p:cNvGrpSpPr/>
        <p:nvPr/>
      </p:nvGrpSpPr>
      <p:grpSpPr>
        <a:xfrm>
          <a:off x="0" y="0"/>
          <a:ext cx="0" cy="0"/>
          <a:chOff x="0" y="0"/>
          <a:chExt cx="0" cy="0"/>
        </a:xfrm>
      </p:grpSpPr>
      <p:sp>
        <p:nvSpPr>
          <p:cNvPr id="124" name="Google Shape;124;p27"/>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p:cNvSpPr txBox="1"/>
          <p:nvPr>
            <p:ph type="title"/>
          </p:nvPr>
        </p:nvSpPr>
        <p:spPr>
          <a:xfrm>
            <a:off x="720000" y="445025"/>
            <a:ext cx="7710900" cy="5727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7"/>
          <p:cNvSpPr txBox="1"/>
          <p:nvPr>
            <p:ph idx="1" type="body"/>
          </p:nvPr>
        </p:nvSpPr>
        <p:spPr>
          <a:xfrm>
            <a:off x="720000" y="1291950"/>
            <a:ext cx="3703200" cy="317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
        <p:nvSpPr>
          <p:cNvPr id="127" name="Google Shape;127;p27"/>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txBox="1"/>
          <p:nvPr>
            <p:ph idx="2" type="body"/>
          </p:nvPr>
        </p:nvSpPr>
        <p:spPr>
          <a:xfrm>
            <a:off x="4728050" y="1291950"/>
            <a:ext cx="3702900" cy="3176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29" name="Shape 129"/>
        <p:cNvGrpSpPr/>
        <p:nvPr/>
      </p:nvGrpSpPr>
      <p:grpSpPr>
        <a:xfrm>
          <a:off x="0" y="0"/>
          <a:ext cx="0" cy="0"/>
          <a:chOff x="0" y="0"/>
          <a:chExt cx="0" cy="0"/>
        </a:xfrm>
      </p:grpSpPr>
      <p:sp>
        <p:nvSpPr>
          <p:cNvPr id="130" name="Google Shape;130;p28"/>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8"/>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8"/>
          <p:cNvSpPr txBox="1"/>
          <p:nvPr>
            <p:ph idx="1" type="subTitle"/>
          </p:nvPr>
        </p:nvSpPr>
        <p:spPr>
          <a:xfrm>
            <a:off x="614213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8"/>
          <p:cNvSpPr txBox="1"/>
          <p:nvPr>
            <p:ph idx="2" type="subTitle"/>
          </p:nvPr>
        </p:nvSpPr>
        <p:spPr>
          <a:xfrm>
            <a:off x="6137885" y="1912950"/>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35" name="Google Shape;135;p28"/>
          <p:cNvSpPr txBox="1"/>
          <p:nvPr>
            <p:ph idx="3" type="subTitle"/>
          </p:nvPr>
        </p:nvSpPr>
        <p:spPr>
          <a:xfrm>
            <a:off x="1107638"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8"/>
          <p:cNvSpPr txBox="1"/>
          <p:nvPr>
            <p:ph idx="4" type="subTitle"/>
          </p:nvPr>
        </p:nvSpPr>
        <p:spPr>
          <a:xfrm>
            <a:off x="3619438"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8"/>
          <p:cNvSpPr txBox="1"/>
          <p:nvPr>
            <p:ph idx="5" type="subTitle"/>
          </p:nvPr>
        </p:nvSpPr>
        <p:spPr>
          <a:xfrm>
            <a:off x="1104250"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38" name="Google Shape;138;p28"/>
          <p:cNvSpPr txBox="1"/>
          <p:nvPr>
            <p:ph idx="6" type="subTitle"/>
          </p:nvPr>
        </p:nvSpPr>
        <p:spPr>
          <a:xfrm>
            <a:off x="3619363"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39" name="Google Shape;139;p28"/>
          <p:cNvSpPr txBox="1"/>
          <p:nvPr>
            <p:ph idx="7" type="subTitle"/>
          </p:nvPr>
        </p:nvSpPr>
        <p:spPr>
          <a:xfrm>
            <a:off x="6142135" y="383599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8"/>
          <p:cNvSpPr txBox="1"/>
          <p:nvPr>
            <p:ph idx="8" type="subTitle"/>
          </p:nvPr>
        </p:nvSpPr>
        <p:spPr>
          <a:xfrm>
            <a:off x="6137885" y="3560575"/>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1" name="Google Shape;141;p28"/>
          <p:cNvSpPr txBox="1"/>
          <p:nvPr>
            <p:ph idx="9" type="subTitle"/>
          </p:nvPr>
        </p:nvSpPr>
        <p:spPr>
          <a:xfrm>
            <a:off x="1107638" y="2188357"/>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8"/>
          <p:cNvSpPr txBox="1"/>
          <p:nvPr>
            <p:ph idx="13" type="subTitle"/>
          </p:nvPr>
        </p:nvSpPr>
        <p:spPr>
          <a:xfrm>
            <a:off x="3619438" y="2188357"/>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14" type="subTitle"/>
          </p:nvPr>
        </p:nvSpPr>
        <p:spPr>
          <a:xfrm>
            <a:off x="1104250" y="1912938"/>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4" name="Google Shape;144;p28"/>
          <p:cNvSpPr txBox="1"/>
          <p:nvPr>
            <p:ph idx="15" type="subTitle"/>
          </p:nvPr>
        </p:nvSpPr>
        <p:spPr>
          <a:xfrm>
            <a:off x="3619363" y="1912938"/>
            <a:ext cx="1986000" cy="3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600"/>
              <a:buFont typeface="Bebas Neue"/>
              <a:buNone/>
              <a:defRPr b="1" sz="1700"/>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45" name="Shape 145"/>
        <p:cNvGrpSpPr/>
        <p:nvPr/>
      </p:nvGrpSpPr>
      <p:grpSpPr>
        <a:xfrm>
          <a:off x="0" y="0"/>
          <a:ext cx="0" cy="0"/>
          <a:chOff x="0" y="0"/>
          <a:chExt cx="0" cy="0"/>
        </a:xfrm>
      </p:grpSpPr>
      <p:sp>
        <p:nvSpPr>
          <p:cNvPr id="146" name="Google Shape;146;p29"/>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ph idx="2" type="pic"/>
          </p:nvPr>
        </p:nvSpPr>
        <p:spPr>
          <a:xfrm>
            <a:off x="4310422" y="535977"/>
            <a:ext cx="4284900" cy="4344300"/>
          </a:xfrm>
          <a:prstGeom prst="rect">
            <a:avLst/>
          </a:prstGeom>
          <a:noFill/>
          <a:ln>
            <a:noFill/>
          </a:ln>
        </p:spPr>
      </p:sp>
      <p:sp>
        <p:nvSpPr>
          <p:cNvPr id="148" name="Google Shape;14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29"/>
          <p:cNvSpPr txBox="1"/>
          <p:nvPr>
            <p:ph idx="1" type="subTitle"/>
          </p:nvPr>
        </p:nvSpPr>
        <p:spPr>
          <a:xfrm>
            <a:off x="720025" y="2073500"/>
            <a:ext cx="2410800" cy="16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0" name="Google Shape;150;p29"/>
          <p:cNvSpPr txBox="1"/>
          <p:nvPr>
            <p:ph idx="3" type="subTitle"/>
          </p:nvPr>
        </p:nvSpPr>
        <p:spPr>
          <a:xfrm>
            <a:off x="3406962" y="2077543"/>
            <a:ext cx="2410800" cy="16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1" name="Google Shape;151;p29"/>
          <p:cNvSpPr txBox="1"/>
          <p:nvPr>
            <p:ph idx="4" type="subTitle"/>
          </p:nvPr>
        </p:nvSpPr>
        <p:spPr>
          <a:xfrm>
            <a:off x="6013200" y="2077539"/>
            <a:ext cx="2410800" cy="16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2" name="Google Shape;152;p29"/>
          <p:cNvSpPr txBox="1"/>
          <p:nvPr>
            <p:ph idx="5" type="subTitle"/>
          </p:nvPr>
        </p:nvSpPr>
        <p:spPr>
          <a:xfrm>
            <a:off x="720025" y="1596850"/>
            <a:ext cx="24108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3" name="Google Shape;153;p29"/>
          <p:cNvSpPr txBox="1"/>
          <p:nvPr>
            <p:ph idx="6" type="subTitle"/>
          </p:nvPr>
        </p:nvSpPr>
        <p:spPr>
          <a:xfrm>
            <a:off x="3406962" y="1596852"/>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54" name="Google Shape;154;p29"/>
          <p:cNvSpPr txBox="1"/>
          <p:nvPr>
            <p:ph idx="7" type="subTitle"/>
          </p:nvPr>
        </p:nvSpPr>
        <p:spPr>
          <a:xfrm>
            <a:off x="6013200" y="1596851"/>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700"/>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155" name="Shape 155"/>
        <p:cNvGrpSpPr/>
        <p:nvPr/>
      </p:nvGrpSpPr>
      <p:grpSpPr>
        <a:xfrm>
          <a:off x="0" y="0"/>
          <a:ext cx="0" cy="0"/>
          <a:chOff x="0" y="0"/>
          <a:chExt cx="0" cy="0"/>
        </a:xfrm>
      </p:grpSpPr>
      <p:sp>
        <p:nvSpPr>
          <p:cNvPr id="156" name="Google Shape;156;p30"/>
          <p:cNvSpPr/>
          <p:nvPr>
            <p:ph idx="2" type="pic"/>
          </p:nvPr>
        </p:nvSpPr>
        <p:spPr>
          <a:xfrm>
            <a:off x="545870" y="543892"/>
            <a:ext cx="4284900" cy="4327200"/>
          </a:xfrm>
          <a:prstGeom prst="rect">
            <a:avLst/>
          </a:prstGeom>
          <a:noFill/>
          <a:ln>
            <a:noFill/>
          </a:ln>
        </p:spPr>
      </p:sp>
      <p:sp>
        <p:nvSpPr>
          <p:cNvPr id="157" name="Google Shape;15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30"/>
          <p:cNvSpPr txBox="1"/>
          <p:nvPr>
            <p:ph idx="1" type="subTitle"/>
          </p:nvPr>
        </p:nvSpPr>
        <p:spPr>
          <a:xfrm>
            <a:off x="720025" y="2411564"/>
            <a:ext cx="2410800" cy="16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9" name="Google Shape;159;p30"/>
          <p:cNvSpPr txBox="1"/>
          <p:nvPr>
            <p:ph idx="3" type="subTitle"/>
          </p:nvPr>
        </p:nvSpPr>
        <p:spPr>
          <a:xfrm>
            <a:off x="3406962" y="2413664"/>
            <a:ext cx="2410800" cy="16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0" name="Google Shape;160;p30"/>
          <p:cNvSpPr txBox="1"/>
          <p:nvPr>
            <p:ph idx="4" type="subTitle"/>
          </p:nvPr>
        </p:nvSpPr>
        <p:spPr>
          <a:xfrm>
            <a:off x="6013200" y="2413664"/>
            <a:ext cx="2410800" cy="16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1" name="Google Shape;161;p30"/>
          <p:cNvSpPr txBox="1"/>
          <p:nvPr>
            <p:ph idx="5" type="subTitle"/>
          </p:nvPr>
        </p:nvSpPr>
        <p:spPr>
          <a:xfrm>
            <a:off x="720025" y="1912780"/>
            <a:ext cx="24108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2" name="Google Shape;162;p30"/>
          <p:cNvSpPr txBox="1"/>
          <p:nvPr>
            <p:ph idx="6" type="subTitle"/>
          </p:nvPr>
        </p:nvSpPr>
        <p:spPr>
          <a:xfrm>
            <a:off x="3406964" y="1912783"/>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3" name="Google Shape;163;p30"/>
          <p:cNvSpPr txBox="1"/>
          <p:nvPr>
            <p:ph idx="7" type="subTitle"/>
          </p:nvPr>
        </p:nvSpPr>
        <p:spPr>
          <a:xfrm>
            <a:off x="6013204" y="1912781"/>
            <a:ext cx="2410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600"/>
              <a:buFont typeface="Bebas Neue"/>
              <a:buNone/>
              <a:defRPr b="1" sz="1700"/>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4" name="Google Shape;164;p30"/>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16">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5" name="Shape 165"/>
        <p:cNvGrpSpPr/>
        <p:nvPr/>
      </p:nvGrpSpPr>
      <p:grpSpPr>
        <a:xfrm>
          <a:off x="0" y="0"/>
          <a:ext cx="0" cy="0"/>
          <a:chOff x="0" y="0"/>
          <a:chExt cx="0" cy="0"/>
        </a:xfrm>
      </p:grpSpPr>
      <p:sp>
        <p:nvSpPr>
          <p:cNvPr id="166" name="Google Shape;166;p31"/>
          <p:cNvSpPr/>
          <p:nvPr>
            <p:ph idx="2" type="pic"/>
          </p:nvPr>
        </p:nvSpPr>
        <p:spPr>
          <a:xfrm>
            <a:off x="545870" y="553000"/>
            <a:ext cx="4284900" cy="4327200"/>
          </a:xfrm>
          <a:prstGeom prst="rect">
            <a:avLst/>
          </a:prstGeom>
          <a:noFill/>
          <a:ln>
            <a:noFill/>
          </a:ln>
        </p:spPr>
      </p:sp>
      <p:sp>
        <p:nvSpPr>
          <p:cNvPr id="167" name="Google Shape;167;p31"/>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31"/>
          <p:cNvSpPr txBox="1"/>
          <p:nvPr>
            <p:ph idx="1" type="subTitle"/>
          </p:nvPr>
        </p:nvSpPr>
        <p:spPr>
          <a:xfrm>
            <a:off x="1693375" y="18571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31"/>
          <p:cNvSpPr txBox="1"/>
          <p:nvPr>
            <p:ph idx="3" type="subTitle"/>
          </p:nvPr>
        </p:nvSpPr>
        <p:spPr>
          <a:xfrm>
            <a:off x="5149133" y="18571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31"/>
          <p:cNvSpPr txBox="1"/>
          <p:nvPr>
            <p:ph idx="4" type="subTitle"/>
          </p:nvPr>
        </p:nvSpPr>
        <p:spPr>
          <a:xfrm>
            <a:off x="1693375" y="32125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31"/>
          <p:cNvSpPr txBox="1"/>
          <p:nvPr>
            <p:ph idx="5" type="subTitle"/>
          </p:nvPr>
        </p:nvSpPr>
        <p:spPr>
          <a:xfrm>
            <a:off x="5149133" y="3212595"/>
            <a:ext cx="2487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31"/>
          <p:cNvSpPr txBox="1"/>
          <p:nvPr>
            <p:ph idx="6" type="subTitle"/>
          </p:nvPr>
        </p:nvSpPr>
        <p:spPr>
          <a:xfrm>
            <a:off x="1693376" y="15523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4" name="Google Shape;174;p31"/>
          <p:cNvSpPr txBox="1"/>
          <p:nvPr>
            <p:ph idx="7" type="subTitle"/>
          </p:nvPr>
        </p:nvSpPr>
        <p:spPr>
          <a:xfrm>
            <a:off x="5149138" y="15523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5" name="Google Shape;175;p31"/>
          <p:cNvSpPr txBox="1"/>
          <p:nvPr>
            <p:ph idx="8" type="subTitle"/>
          </p:nvPr>
        </p:nvSpPr>
        <p:spPr>
          <a:xfrm>
            <a:off x="1693376" y="29077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76" name="Google Shape;176;p31"/>
          <p:cNvSpPr txBox="1"/>
          <p:nvPr>
            <p:ph idx="9" type="subTitle"/>
          </p:nvPr>
        </p:nvSpPr>
        <p:spPr>
          <a:xfrm>
            <a:off x="5149138" y="2907795"/>
            <a:ext cx="2487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7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1">
  <p:cSld name="CUSTOM_7">
    <p:spTree>
      <p:nvGrpSpPr>
        <p:cNvPr id="177" name="Shape 177"/>
        <p:cNvGrpSpPr/>
        <p:nvPr/>
      </p:nvGrpSpPr>
      <p:grpSpPr>
        <a:xfrm>
          <a:off x="0" y="0"/>
          <a:ext cx="0" cy="0"/>
          <a:chOff x="0" y="0"/>
          <a:chExt cx="0" cy="0"/>
        </a:xfrm>
      </p:grpSpPr>
      <p:sp>
        <p:nvSpPr>
          <p:cNvPr id="178" name="Google Shape;17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79" name="Google Shape;179;p32"/>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537300" y="1155850"/>
            <a:ext cx="8069100" cy="34527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5">
    <p:spTree>
      <p:nvGrpSpPr>
        <p:cNvPr id="181" name="Shape 181"/>
        <p:cNvGrpSpPr/>
        <p:nvPr/>
      </p:nvGrpSpPr>
      <p:grpSpPr>
        <a:xfrm>
          <a:off x="0" y="0"/>
          <a:ext cx="0" cy="0"/>
          <a:chOff x="0" y="0"/>
          <a:chExt cx="0" cy="0"/>
        </a:xfrm>
      </p:grpSpPr>
      <p:sp>
        <p:nvSpPr>
          <p:cNvPr id="182" name="Google Shape;182;p33"/>
          <p:cNvSpPr txBox="1"/>
          <p:nvPr>
            <p:ph hasCustomPrompt="1" type="title"/>
          </p:nvPr>
        </p:nvSpPr>
        <p:spPr>
          <a:xfrm>
            <a:off x="2223600" y="670225"/>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33"/>
          <p:cNvSpPr txBox="1"/>
          <p:nvPr>
            <p:ph idx="1" type="subTitle"/>
          </p:nvPr>
        </p:nvSpPr>
        <p:spPr>
          <a:xfrm>
            <a:off x="2397000" y="1427750"/>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4" name="Google Shape;184;p33"/>
          <p:cNvSpPr txBox="1"/>
          <p:nvPr>
            <p:ph hasCustomPrompt="1" idx="2" type="title"/>
          </p:nvPr>
        </p:nvSpPr>
        <p:spPr>
          <a:xfrm>
            <a:off x="2223600" y="1967937"/>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5" name="Google Shape;185;p33"/>
          <p:cNvSpPr txBox="1"/>
          <p:nvPr>
            <p:ph idx="3" type="subTitle"/>
          </p:nvPr>
        </p:nvSpPr>
        <p:spPr>
          <a:xfrm>
            <a:off x="2397000" y="2716363"/>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6" name="Google Shape;186;p33"/>
          <p:cNvSpPr txBox="1"/>
          <p:nvPr>
            <p:ph hasCustomPrompt="1" idx="4" type="title"/>
          </p:nvPr>
        </p:nvSpPr>
        <p:spPr>
          <a:xfrm>
            <a:off x="2223600" y="3265649"/>
            <a:ext cx="4696800" cy="768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33"/>
          <p:cNvSpPr txBox="1"/>
          <p:nvPr>
            <p:ph idx="5" type="subTitle"/>
          </p:nvPr>
        </p:nvSpPr>
        <p:spPr>
          <a:xfrm>
            <a:off x="2397000" y="4004977"/>
            <a:ext cx="4350000" cy="360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1">
    <p:spTree>
      <p:nvGrpSpPr>
        <p:cNvPr id="188" name="Shape 188"/>
        <p:cNvGrpSpPr/>
        <p:nvPr/>
      </p:nvGrpSpPr>
      <p:grpSpPr>
        <a:xfrm>
          <a:off x="0" y="0"/>
          <a:ext cx="0" cy="0"/>
          <a:chOff x="0" y="0"/>
          <a:chExt cx="0" cy="0"/>
        </a:xfrm>
      </p:grpSpPr>
      <p:sp>
        <p:nvSpPr>
          <p:cNvPr id="189" name="Google Shape;189;p34"/>
          <p:cNvSpPr/>
          <p:nvPr>
            <p:ph idx="2" type="pic"/>
          </p:nvPr>
        </p:nvSpPr>
        <p:spPr>
          <a:xfrm>
            <a:off x="4293425" y="539500"/>
            <a:ext cx="4132800" cy="4069200"/>
          </a:xfrm>
          <a:prstGeom prst="rect">
            <a:avLst/>
          </a:prstGeom>
          <a:noFill/>
          <a:ln>
            <a:noFill/>
          </a:ln>
        </p:spPr>
      </p:sp>
      <p:sp>
        <p:nvSpPr>
          <p:cNvPr id="190" name="Google Shape;190;p34"/>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type="title"/>
          </p:nvPr>
        </p:nvSpPr>
        <p:spPr>
          <a:xfrm>
            <a:off x="713250" y="752750"/>
            <a:ext cx="3506100" cy="854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34"/>
          <p:cNvSpPr txBox="1"/>
          <p:nvPr>
            <p:ph idx="1" type="subTitle"/>
          </p:nvPr>
        </p:nvSpPr>
        <p:spPr>
          <a:xfrm>
            <a:off x="713225" y="1708815"/>
            <a:ext cx="3506100" cy="94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34"/>
          <p:cNvSpPr txBox="1"/>
          <p:nvPr/>
        </p:nvSpPr>
        <p:spPr>
          <a:xfrm>
            <a:off x="713250" y="3840550"/>
            <a:ext cx="3506100" cy="76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ko" sz="1200">
                <a:solidFill>
                  <a:schemeClr val="dk1"/>
                </a:solidFill>
                <a:latin typeface="Roboto"/>
                <a:ea typeface="Roboto"/>
                <a:cs typeface="Roboto"/>
                <a:sym typeface="Roboto"/>
              </a:rPr>
              <a:t>CREDITS:</a:t>
            </a:r>
            <a:r>
              <a:rPr lang="ko" sz="1200">
                <a:solidFill>
                  <a:schemeClr val="dk1"/>
                </a:solidFill>
                <a:latin typeface="Roboto"/>
                <a:ea typeface="Roboto"/>
                <a:cs typeface="Roboto"/>
                <a:sym typeface="Roboto"/>
              </a:rPr>
              <a:t> This presentation template was created by </a:t>
            </a:r>
            <a:r>
              <a:rPr b="1" lang="ko" sz="1200">
                <a:solidFill>
                  <a:schemeClr val="hlink"/>
                </a:solidFill>
                <a:uFill>
                  <a:noFill/>
                </a:uFill>
                <a:latin typeface="Roboto"/>
                <a:ea typeface="Roboto"/>
                <a:cs typeface="Roboto"/>
                <a:sym typeface="Roboto"/>
                <a:hlinkClick r:id="rId2"/>
              </a:rPr>
              <a:t>Slidesgo</a:t>
            </a:r>
            <a:r>
              <a:rPr lang="ko" sz="1200">
                <a:solidFill>
                  <a:schemeClr val="dk1"/>
                </a:solidFill>
                <a:latin typeface="Roboto"/>
                <a:ea typeface="Roboto"/>
                <a:cs typeface="Roboto"/>
                <a:sym typeface="Roboto"/>
              </a:rPr>
              <a:t>, and includes icons by </a:t>
            </a:r>
            <a:r>
              <a:rPr b="1" lang="ko" sz="12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lang="ko" sz="1200">
                <a:solidFill>
                  <a:schemeClr val="dk1"/>
                </a:solidFill>
                <a:latin typeface="Roboto"/>
                <a:ea typeface="Roboto"/>
                <a:cs typeface="Roboto"/>
                <a:sym typeface="Roboto"/>
              </a:rPr>
              <a:t>, and infographics &amp; images by </a:t>
            </a:r>
            <a:r>
              <a:rPr b="1" lang="ko" sz="1200">
                <a:solidFill>
                  <a:schemeClr val="dk1"/>
                </a:solidFill>
                <a:uFill>
                  <a:noFill/>
                </a:uFill>
                <a:latin typeface="Roboto"/>
                <a:ea typeface="Roboto"/>
                <a:cs typeface="Roboto"/>
                <a:sym typeface="Roboto"/>
                <a:hlinkClick r:id="rId4">
                  <a:extLst>
                    <a:ext uri="{A12FA001-AC4F-418D-AE19-62706E023703}">
                      <ahyp:hlinkClr val="tx"/>
                    </a:ext>
                  </a:extLst>
                </a:hlinkClick>
              </a:rPr>
              <a:t>Freepik</a:t>
            </a:r>
            <a:r>
              <a:rPr b="1" lang="ko"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8">
    <p:spTree>
      <p:nvGrpSpPr>
        <p:cNvPr id="194" name="Shape 19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8_1">
    <p:spTree>
      <p:nvGrpSpPr>
        <p:cNvPr id="195" name="Shape 195"/>
        <p:cNvGrpSpPr/>
        <p:nvPr/>
      </p:nvGrpSpPr>
      <p:grpSpPr>
        <a:xfrm>
          <a:off x="0" y="0"/>
          <a:ext cx="0" cy="0"/>
          <a:chOff x="0" y="0"/>
          <a:chExt cx="0" cy="0"/>
        </a:xfrm>
      </p:grpSpPr>
      <p:sp>
        <p:nvSpPr>
          <p:cNvPr id="196" name="Google Shape;196;p36"/>
          <p:cNvSpPr/>
          <p:nvPr/>
        </p:nvSpPr>
        <p:spPr>
          <a:xfrm flipH="1">
            <a:off x="-27505" y="4608500"/>
            <a:ext cx="9224700" cy="572700"/>
          </a:xfrm>
          <a:prstGeom prst="snip2DiagRect">
            <a:avLst>
              <a:gd fmla="val 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1pPr>
            <a:lvl2pPr lvl="1"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2pPr>
            <a:lvl3pPr lvl="2"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3pPr>
            <a:lvl4pPr lvl="3"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4pPr>
            <a:lvl5pPr lvl="4"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5pPr>
            <a:lvl6pPr lvl="5"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6pPr>
            <a:lvl7pPr lvl="6"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7pPr>
            <a:lvl8pPr lvl="7"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8pPr>
            <a:lvl9pPr lvl="8" rtl="0" algn="r">
              <a:spcBef>
                <a:spcPts val="0"/>
              </a:spcBef>
              <a:spcAft>
                <a:spcPts val="0"/>
              </a:spcAft>
              <a:buClr>
                <a:schemeClr val="dk1"/>
              </a:buClr>
              <a:buSzPts val="2800"/>
              <a:buFont typeface="Roboto Black"/>
              <a:buNone/>
              <a:defRPr sz="2800">
                <a:solidFill>
                  <a:schemeClr val="dk1"/>
                </a:solidFill>
                <a:latin typeface="Roboto Black"/>
                <a:ea typeface="Roboto Black"/>
                <a:cs typeface="Roboto Black"/>
                <a:sym typeface="Roboto Black"/>
              </a:defRPr>
            </a:lvl9pPr>
          </a:lstStyle>
          <a:p/>
        </p:txBody>
      </p:sp>
      <p:sp>
        <p:nvSpPr>
          <p:cNvPr id="52" name="Google Shape;52;p13"/>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jpg"/><Relationship Id="rId9" Type="http://schemas.openxmlformats.org/officeDocument/2006/relationships/hyperlink" Target="https://news.sbs.co.kr/news/endPage.do?news_id=N1006236394" TargetMode="External"/><Relationship Id="rId5" Type="http://schemas.openxmlformats.org/officeDocument/2006/relationships/image" Target="../media/image7.png"/><Relationship Id="rId6" Type="http://schemas.openxmlformats.org/officeDocument/2006/relationships/hyperlink" Target="https://www.kihoilbo.co.kr/news/articleView.html?idxno=1028799" TargetMode="External"/><Relationship Id="rId7" Type="http://schemas.openxmlformats.org/officeDocument/2006/relationships/hyperlink" Target="https://news.tf.co.kr/read/ptoday/1693773.htm" TargetMode="External"/><Relationship Id="rId8" Type="http://schemas.openxmlformats.org/officeDocument/2006/relationships/hyperlink" Target="https://m.khan.co.kr/national/national-general/article/20220329085801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32.jp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hyperlink" Target="https://doi.org/10.1145/3404835.3463056" TargetMode="External"/><Relationship Id="rId4" Type="http://schemas.openxmlformats.org/officeDocument/2006/relationships/hyperlink" Target="https://doi.org/10.1371/journal.pone.0220782" TargetMode="External"/><Relationship Id="rId5" Type="http://schemas.openxmlformats.org/officeDocument/2006/relationships/hyperlink" Target="https://scholarcommons.scu.edu/cseng_senior/197" TargetMode="External"/><Relationship Id="rId6" Type="http://schemas.openxmlformats.org/officeDocument/2006/relationships/hyperlink" Target="https://doi.org/10.1145/3274895.3274896" TargetMode="External"/><Relationship Id="rId7" Type="http://schemas.openxmlformats.org/officeDocument/2006/relationships/hyperlink" Target="https://doi.org/10.24963/ijcai.2018/50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doi.org/10.1080/22797254.2020.1725789" TargetMode="External"/><Relationship Id="rId4" Type="http://schemas.openxmlformats.org/officeDocument/2006/relationships/hyperlink" Target="https://doi.org/10.1016/j.trc.2018.07.013" TargetMode="External"/><Relationship Id="rId5" Type="http://schemas.openxmlformats.org/officeDocument/2006/relationships/hyperlink" Target="https://doi.org/10.3390/en14102737" TargetMode="External"/><Relationship Id="rId6" Type="http://schemas.openxmlformats.org/officeDocument/2006/relationships/hyperlink" Target="https://doi.org/10.3390/electronics12061381" TargetMode="External"/><Relationship Id="rId7" Type="http://schemas.openxmlformats.org/officeDocument/2006/relationships/hyperlink" Target="https://doi.org/10.1016/j.trpro.2018.11.02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7"/>
          <p:cNvPicPr preferRelativeResize="0"/>
          <p:nvPr>
            <p:ph idx="2" type="pic"/>
          </p:nvPr>
        </p:nvPicPr>
        <p:blipFill rotWithShape="1">
          <a:blip r:embed="rId3">
            <a:alphaModFix/>
          </a:blip>
          <a:srcRect b="0" l="9089" r="9097" t="0"/>
          <a:stretch/>
        </p:blipFill>
        <p:spPr>
          <a:xfrm>
            <a:off x="537300" y="540425"/>
            <a:ext cx="5918702" cy="4069200"/>
          </a:xfrm>
          <a:prstGeom prst="rect">
            <a:avLst/>
          </a:prstGeom>
        </p:spPr>
      </p:pic>
      <p:pic>
        <p:nvPicPr>
          <p:cNvPr id="202" name="Google Shape;202;p37"/>
          <p:cNvPicPr preferRelativeResize="0"/>
          <p:nvPr/>
        </p:nvPicPr>
        <p:blipFill rotWithShape="1">
          <a:blip r:embed="rId4">
            <a:alphaModFix/>
          </a:blip>
          <a:srcRect b="0" l="4589" r="0" t="4589"/>
          <a:stretch/>
        </p:blipFill>
        <p:spPr>
          <a:xfrm>
            <a:off x="537307" y="537213"/>
            <a:ext cx="5918669" cy="4069074"/>
          </a:xfrm>
          <a:prstGeom prst="rect">
            <a:avLst/>
          </a:prstGeom>
          <a:noFill/>
          <a:ln>
            <a:noFill/>
          </a:ln>
        </p:spPr>
      </p:pic>
      <p:grpSp>
        <p:nvGrpSpPr>
          <p:cNvPr id="203" name="Google Shape;203;p37"/>
          <p:cNvGrpSpPr/>
          <p:nvPr/>
        </p:nvGrpSpPr>
        <p:grpSpPr>
          <a:xfrm>
            <a:off x="7896778" y="537213"/>
            <a:ext cx="613849" cy="147600"/>
            <a:chOff x="7896778" y="539500"/>
            <a:chExt cx="613849" cy="147600"/>
          </a:xfrm>
        </p:grpSpPr>
        <p:sp>
          <p:nvSpPr>
            <p:cNvPr id="204" name="Google Shape;204;p37"/>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 name="Google Shape;207;p37"/>
          <p:cNvPicPr preferRelativeResize="0"/>
          <p:nvPr/>
        </p:nvPicPr>
        <p:blipFill>
          <a:blip r:embed="rId5">
            <a:alphaModFix/>
          </a:blip>
          <a:stretch>
            <a:fillRect/>
          </a:stretch>
        </p:blipFill>
        <p:spPr>
          <a:xfrm>
            <a:off x="537300" y="540425"/>
            <a:ext cx="7118806" cy="4069051"/>
          </a:xfrm>
          <a:prstGeom prst="rect">
            <a:avLst/>
          </a:prstGeom>
          <a:noFill/>
          <a:ln>
            <a:noFill/>
          </a:ln>
        </p:spPr>
      </p:pic>
      <p:sp>
        <p:nvSpPr>
          <p:cNvPr id="208" name="Google Shape;208;p37"/>
          <p:cNvSpPr/>
          <p:nvPr/>
        </p:nvSpPr>
        <p:spPr>
          <a:xfrm>
            <a:off x="2791425" y="1128975"/>
            <a:ext cx="5719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ph idx="1" type="subTitle"/>
          </p:nvPr>
        </p:nvSpPr>
        <p:spPr>
          <a:xfrm>
            <a:off x="3084375" y="3267750"/>
            <a:ext cx="5133300" cy="6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100"/>
              <a:t>21700442 Kyungtaek Oh</a:t>
            </a:r>
            <a:endParaRPr sz="1100"/>
          </a:p>
          <a:p>
            <a:pPr indent="0" lvl="0" marL="0" rtl="0" algn="l">
              <a:spcBef>
                <a:spcPts val="0"/>
              </a:spcBef>
              <a:spcAft>
                <a:spcPts val="0"/>
              </a:spcAft>
              <a:buNone/>
            </a:pPr>
            <a:r>
              <a:rPr lang="ko" sz="1100"/>
              <a:t>21700741 Jonghyun Choi</a:t>
            </a:r>
            <a:endParaRPr sz="1100"/>
          </a:p>
          <a:p>
            <a:pPr indent="0" lvl="0" marL="0" rtl="0" algn="l">
              <a:spcBef>
                <a:spcPts val="0"/>
              </a:spcBef>
              <a:spcAft>
                <a:spcPts val="0"/>
              </a:spcAft>
              <a:buNone/>
            </a:pPr>
            <a:r>
              <a:rPr lang="ko" sz="1100"/>
              <a:t>22000624 Seungmin Jang</a:t>
            </a:r>
            <a:endParaRPr sz="1100"/>
          </a:p>
        </p:txBody>
      </p:sp>
      <p:cxnSp>
        <p:nvCxnSpPr>
          <p:cNvPr id="210" name="Google Shape;210;p37"/>
          <p:cNvCxnSpPr/>
          <p:nvPr/>
        </p:nvCxnSpPr>
        <p:spPr>
          <a:xfrm>
            <a:off x="3190575" y="3267750"/>
            <a:ext cx="4754400" cy="0"/>
          </a:xfrm>
          <a:prstGeom prst="straightConnector1">
            <a:avLst/>
          </a:prstGeom>
          <a:noFill/>
          <a:ln cap="flat" cmpd="sng" w="9525">
            <a:solidFill>
              <a:schemeClr val="dk1"/>
            </a:solidFill>
            <a:prstDash val="solid"/>
            <a:round/>
            <a:headEnd len="med" w="med" type="none"/>
            <a:tailEnd len="med" w="med" type="none"/>
          </a:ln>
        </p:spPr>
      </p:cxnSp>
      <p:sp>
        <p:nvSpPr>
          <p:cNvPr id="211" name="Google Shape;211;p37"/>
          <p:cNvSpPr txBox="1"/>
          <p:nvPr>
            <p:ph type="ctrTitle"/>
          </p:nvPr>
        </p:nvSpPr>
        <p:spPr>
          <a:xfrm>
            <a:off x="3084375" y="1289000"/>
            <a:ext cx="5227200" cy="1956900"/>
          </a:xfrm>
          <a:prstGeom prst="rect">
            <a:avLst/>
          </a:prstGeom>
          <a:solidFill>
            <a:schemeClr val="accent6"/>
          </a:solidFill>
        </p:spPr>
        <p:txBody>
          <a:bodyPr anchorCtr="0" anchor="b" bIns="91425" lIns="91425" spcFirstLastPara="1" rIns="91425" wrap="square" tIns="91425">
            <a:noAutofit/>
          </a:bodyPr>
          <a:lstStyle/>
          <a:p>
            <a:pPr indent="0" lvl="0" marL="0" rtl="0" algn="l">
              <a:spcBef>
                <a:spcPts val="0"/>
              </a:spcBef>
              <a:spcAft>
                <a:spcPts val="0"/>
              </a:spcAft>
              <a:buNone/>
            </a:pPr>
            <a:r>
              <a:rPr b="1" lang="ko" sz="2600">
                <a:solidFill>
                  <a:srgbClr val="374151"/>
                </a:solidFill>
                <a:latin typeface="Roboto"/>
                <a:ea typeface="Roboto"/>
                <a:cs typeface="Roboto"/>
                <a:sym typeface="Roboto"/>
              </a:rPr>
              <a:t>Predicting Bicycle Demand by Incorporating Station-Specific Spatial Features in a Graph Convolutional Networks Model</a:t>
            </a:r>
            <a:endParaRPr b="1" sz="3400">
              <a:solidFill>
                <a:srgbClr val="37415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txBox="1"/>
          <p:nvPr>
            <p:ph idx="5" type="subTitle"/>
          </p:nvPr>
        </p:nvSpPr>
        <p:spPr>
          <a:xfrm>
            <a:off x="720000" y="1280400"/>
            <a:ext cx="5965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Data : Collecting (Usage information)</a:t>
            </a:r>
            <a:endParaRPr/>
          </a:p>
        </p:txBody>
      </p:sp>
      <p:sp>
        <p:nvSpPr>
          <p:cNvPr id="325" name="Google Shape;325;p46"/>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graphicFrame>
        <p:nvGraphicFramePr>
          <p:cNvPr id="326" name="Google Shape;326;p46"/>
          <p:cNvGraphicFramePr/>
          <p:nvPr/>
        </p:nvGraphicFramePr>
        <p:xfrm>
          <a:off x="1345675" y="2226350"/>
          <a:ext cx="3000000" cy="3000000"/>
        </p:xfrm>
        <a:graphic>
          <a:graphicData uri="http://schemas.openxmlformats.org/drawingml/2006/table">
            <a:tbl>
              <a:tblPr>
                <a:noFill/>
                <a:tableStyleId>{5A66405C-7497-430A-B69E-7FB134E2F284}</a:tableStyleId>
              </a:tblPr>
              <a:tblGrid>
                <a:gridCol w="906625"/>
                <a:gridCol w="1722850"/>
                <a:gridCol w="1033900"/>
                <a:gridCol w="2789250"/>
              </a:tblGrid>
              <a:tr h="252025">
                <a:tc>
                  <a:txBody>
                    <a:bodyPr/>
                    <a:lstStyle/>
                    <a:p>
                      <a:pPr indent="0" lvl="0" marL="0" rtl="0" algn="l">
                        <a:spcBef>
                          <a:spcPts val="0"/>
                        </a:spcBef>
                        <a:spcAft>
                          <a:spcPts val="0"/>
                        </a:spcAft>
                        <a:buNone/>
                      </a:pPr>
                      <a:r>
                        <a:rPr b="1" lang="ko" sz="900">
                          <a:solidFill>
                            <a:schemeClr val="dk2"/>
                          </a:solidFill>
                          <a:latin typeface="Roboto"/>
                          <a:ea typeface="Roboto"/>
                          <a:cs typeface="Roboto"/>
                          <a:sym typeface="Roboto"/>
                        </a:rPr>
                        <a:t>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Feature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Data type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rowSpan="2">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Public Bicycle Usage 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Rental Station Number</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The identification number of the rental station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Return Station Number</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object</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The identification number of the return station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p:nvPr/>
        </p:nvSpPr>
        <p:spPr>
          <a:xfrm>
            <a:off x="537300" y="1155850"/>
            <a:ext cx="8069100" cy="37635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txBox="1"/>
          <p:nvPr>
            <p:ph idx="4294967295"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graphicFrame>
        <p:nvGraphicFramePr>
          <p:cNvPr id="333" name="Google Shape;333;p47"/>
          <p:cNvGraphicFramePr/>
          <p:nvPr/>
        </p:nvGraphicFramePr>
        <p:xfrm>
          <a:off x="1032850" y="1948100"/>
          <a:ext cx="3000000" cy="3000000"/>
        </p:xfrm>
        <a:graphic>
          <a:graphicData uri="http://schemas.openxmlformats.org/drawingml/2006/table">
            <a:tbl>
              <a:tblPr>
                <a:noFill/>
                <a:tableStyleId>{5A66405C-7497-430A-B69E-7FB134E2F284}</a:tableStyleId>
              </a:tblPr>
              <a:tblGrid>
                <a:gridCol w="736400"/>
                <a:gridCol w="2381625"/>
                <a:gridCol w="900575"/>
                <a:gridCol w="3059700"/>
              </a:tblGrid>
              <a:tr h="252025">
                <a:tc>
                  <a:txBody>
                    <a:bodyPr/>
                    <a:lstStyle/>
                    <a:p>
                      <a:pPr indent="0" lvl="0" marL="0" rtl="0" algn="l">
                        <a:spcBef>
                          <a:spcPts val="0"/>
                        </a:spcBef>
                        <a:spcAft>
                          <a:spcPts val="0"/>
                        </a:spcAft>
                        <a:buNone/>
                      </a:pPr>
                      <a:r>
                        <a:rPr b="1" lang="ko" sz="900">
                          <a:solidFill>
                            <a:schemeClr val="dk2"/>
                          </a:solidFill>
                          <a:latin typeface="Roboto"/>
                          <a:ea typeface="Roboto"/>
                          <a:cs typeface="Roboto"/>
                          <a:sym typeface="Roboto"/>
                        </a:rPr>
                        <a:t>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Feature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Data type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rowSpan="7">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Spatial 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bus stops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Number of bus stops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subway stations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Number of subway stations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schools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Number of schools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apartment households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Number of apartment households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cultural facilities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Number of cultural facilities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universities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Number of universities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5202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Number of nearby large academies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Number of large academies within 500m</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34" name="Google Shape;334;p47"/>
          <p:cNvSpPr txBox="1"/>
          <p:nvPr/>
        </p:nvSpPr>
        <p:spPr>
          <a:xfrm>
            <a:off x="720000" y="1280400"/>
            <a:ext cx="59652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1700">
                <a:solidFill>
                  <a:srgbClr val="303942"/>
                </a:solidFill>
                <a:latin typeface="Roboto"/>
                <a:ea typeface="Roboto"/>
                <a:cs typeface="Roboto"/>
                <a:sym typeface="Roboto"/>
              </a:rPr>
              <a:t>Data : Collecting (Spatial data)</a:t>
            </a:r>
            <a:endParaRPr b="1" sz="1700">
              <a:solidFill>
                <a:srgbClr val="30394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p:nvPr/>
        </p:nvSpPr>
        <p:spPr>
          <a:xfrm>
            <a:off x="537300" y="1155850"/>
            <a:ext cx="8069100" cy="37212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txBox="1"/>
          <p:nvPr>
            <p:ph idx="4294967295"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graphicFrame>
        <p:nvGraphicFramePr>
          <p:cNvPr id="341" name="Google Shape;341;p48"/>
          <p:cNvGraphicFramePr/>
          <p:nvPr/>
        </p:nvGraphicFramePr>
        <p:xfrm>
          <a:off x="1032700" y="1295550"/>
          <a:ext cx="3000000" cy="3000000"/>
        </p:xfrm>
        <a:graphic>
          <a:graphicData uri="http://schemas.openxmlformats.org/drawingml/2006/table">
            <a:tbl>
              <a:tblPr>
                <a:noFill/>
                <a:tableStyleId>{5A66405C-7497-430A-B69E-7FB134E2F284}</a:tableStyleId>
              </a:tblPr>
              <a:tblGrid>
                <a:gridCol w="736400"/>
                <a:gridCol w="2381625"/>
                <a:gridCol w="900575"/>
                <a:gridCol w="3059700"/>
              </a:tblGrid>
              <a:tr h="269100">
                <a:tc>
                  <a:txBody>
                    <a:bodyPr/>
                    <a:lstStyle/>
                    <a:p>
                      <a:pPr indent="0" lvl="0" marL="0" rtl="0" algn="l">
                        <a:spcBef>
                          <a:spcPts val="0"/>
                        </a:spcBef>
                        <a:spcAft>
                          <a:spcPts val="0"/>
                        </a:spcAft>
                        <a:buNone/>
                      </a:pPr>
                      <a:r>
                        <a:rPr b="1" lang="ko" sz="900">
                          <a:solidFill>
                            <a:schemeClr val="dk2"/>
                          </a:solidFill>
                          <a:latin typeface="Roboto"/>
                          <a:ea typeface="Roboto"/>
                          <a:cs typeface="Roboto"/>
                          <a:sym typeface="Roboto"/>
                        </a:rPr>
                        <a:t>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Feature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Data type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33175">
                <a:tc rowSpan="8">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Spatial 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 Non-segregated shared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Road shared by bicycles and other vehicles without a designated separation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3317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 Bicycle-exclusive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Road exclusively designated for bicycles</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 Segregated shared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Road shared by bicycles and other vehicles with a designated separation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 Bicycle-exclusive lane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A lane exclusively designated for bicycles within a road</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(B) Bicycle-exclusive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Road exclusively designated for bicycles</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(B) Segregated shared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Road shared by bicycles and other vehicles with a designated separation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(B) Non-segregated shared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Road shared by bicycles and other vehicles without a designated separation</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 Bicycle priority road</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int64</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Road where bicycles have priority over other vehicles</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42" name="Google Shape;342;p48"/>
          <p:cNvSpPr txBox="1"/>
          <p:nvPr/>
        </p:nvSpPr>
        <p:spPr>
          <a:xfrm>
            <a:off x="5606400" y="601750"/>
            <a:ext cx="3000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ko" sz="1200">
                <a:solidFill>
                  <a:srgbClr val="E76A28"/>
                </a:solidFill>
                <a:latin typeface="Roboto"/>
                <a:ea typeface="Roboto"/>
                <a:cs typeface="Roboto"/>
                <a:sym typeface="Roboto"/>
              </a:rPr>
              <a:t>(A) Urban area</a:t>
            </a:r>
            <a:endParaRPr b="1" sz="1200">
              <a:solidFill>
                <a:srgbClr val="E76A28"/>
              </a:solidFill>
              <a:latin typeface="Roboto"/>
              <a:ea typeface="Roboto"/>
              <a:cs typeface="Roboto"/>
              <a:sym typeface="Roboto"/>
            </a:endParaRPr>
          </a:p>
          <a:p>
            <a:pPr indent="0" lvl="0" marL="0" rtl="0" algn="r">
              <a:spcBef>
                <a:spcPts val="0"/>
              </a:spcBef>
              <a:spcAft>
                <a:spcPts val="0"/>
              </a:spcAft>
              <a:buNone/>
            </a:pPr>
            <a:r>
              <a:rPr b="1" lang="ko" sz="1200">
                <a:solidFill>
                  <a:srgbClr val="E76A28"/>
                </a:solidFill>
                <a:latin typeface="Roboto"/>
                <a:ea typeface="Roboto"/>
                <a:cs typeface="Roboto"/>
                <a:sym typeface="Roboto"/>
              </a:rPr>
              <a:t>(B) Riverside area</a:t>
            </a:r>
            <a:endParaRPr b="1">
              <a:solidFill>
                <a:srgbClr val="E76A28"/>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p:nvPr/>
        </p:nvSpPr>
        <p:spPr>
          <a:xfrm>
            <a:off x="537300" y="1155850"/>
            <a:ext cx="8069100" cy="37635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9"/>
          <p:cNvSpPr txBox="1"/>
          <p:nvPr>
            <p:ph idx="4294967295"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graphicFrame>
        <p:nvGraphicFramePr>
          <p:cNvPr id="349" name="Google Shape;349;p49"/>
          <p:cNvGraphicFramePr/>
          <p:nvPr/>
        </p:nvGraphicFramePr>
        <p:xfrm>
          <a:off x="1032850" y="1945263"/>
          <a:ext cx="3000000" cy="3000000"/>
        </p:xfrm>
        <a:graphic>
          <a:graphicData uri="http://schemas.openxmlformats.org/drawingml/2006/table">
            <a:tbl>
              <a:tblPr>
                <a:noFill/>
                <a:tableStyleId>{5A66405C-7497-430A-B69E-7FB134E2F284}</a:tableStyleId>
              </a:tblPr>
              <a:tblGrid>
                <a:gridCol w="736400"/>
                <a:gridCol w="2381625"/>
                <a:gridCol w="900575"/>
                <a:gridCol w="3059700"/>
              </a:tblGrid>
              <a:tr h="269100">
                <a:tc>
                  <a:txBody>
                    <a:bodyPr/>
                    <a:lstStyle/>
                    <a:p>
                      <a:pPr indent="0" lvl="0" marL="0" rtl="0" algn="l">
                        <a:spcBef>
                          <a:spcPts val="0"/>
                        </a:spcBef>
                        <a:spcAft>
                          <a:spcPts val="0"/>
                        </a:spcAft>
                        <a:buNone/>
                      </a:pPr>
                      <a:r>
                        <a:rPr b="1" lang="ko" sz="900">
                          <a:solidFill>
                            <a:schemeClr val="dk2"/>
                          </a:solidFill>
                          <a:latin typeface="Roboto"/>
                          <a:ea typeface="Roboto"/>
                          <a:cs typeface="Roboto"/>
                          <a:sym typeface="Roboto"/>
                        </a:rPr>
                        <a:t>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Feature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Data type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27250">
                <a:tc rowSpan="5">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Time series 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Precipitation (mm)</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amount of water, in millimeters, that falls as rain or snow during a specific period</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33175">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Maximum Temperature (℃)</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highest temperature recorded during a given period</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Average Temperature (℃)</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mean temperature calculated over a specific timeframe</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Minimum Temperature (℃)</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lowest temperature observed within a designated period</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Diurnal Range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difference between the maximum and minimum temperatures in a single day</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50" name="Google Shape;350;p49"/>
          <p:cNvSpPr txBox="1"/>
          <p:nvPr/>
        </p:nvSpPr>
        <p:spPr>
          <a:xfrm>
            <a:off x="720000" y="1280400"/>
            <a:ext cx="59652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1700">
                <a:solidFill>
                  <a:srgbClr val="303942"/>
                </a:solidFill>
                <a:latin typeface="Roboto"/>
                <a:ea typeface="Roboto"/>
                <a:cs typeface="Roboto"/>
                <a:sym typeface="Roboto"/>
              </a:rPr>
              <a:t>Data : Collecting (Time series data)</a:t>
            </a:r>
            <a:endParaRPr b="1" sz="1700">
              <a:solidFill>
                <a:srgbClr val="30394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p:nvPr/>
        </p:nvSpPr>
        <p:spPr>
          <a:xfrm>
            <a:off x="537300" y="1155850"/>
            <a:ext cx="8069100" cy="37635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txBox="1"/>
          <p:nvPr>
            <p:ph idx="4294967295"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graphicFrame>
        <p:nvGraphicFramePr>
          <p:cNvPr id="357" name="Google Shape;357;p50"/>
          <p:cNvGraphicFramePr/>
          <p:nvPr/>
        </p:nvGraphicFramePr>
        <p:xfrm>
          <a:off x="1032850" y="1963300"/>
          <a:ext cx="3000000" cy="3000000"/>
        </p:xfrm>
        <a:graphic>
          <a:graphicData uri="http://schemas.openxmlformats.org/drawingml/2006/table">
            <a:tbl>
              <a:tblPr>
                <a:noFill/>
                <a:tableStyleId>{5A66405C-7497-430A-B69E-7FB134E2F284}</a:tableStyleId>
              </a:tblPr>
              <a:tblGrid>
                <a:gridCol w="736400"/>
                <a:gridCol w="2381625"/>
                <a:gridCol w="900575"/>
                <a:gridCol w="3059700"/>
              </a:tblGrid>
              <a:tr h="269100">
                <a:tc>
                  <a:txBody>
                    <a:bodyPr/>
                    <a:lstStyle/>
                    <a:p>
                      <a:pPr indent="0" lvl="0" marL="0" rtl="0" algn="l">
                        <a:spcBef>
                          <a:spcPts val="0"/>
                        </a:spcBef>
                        <a:spcAft>
                          <a:spcPts val="0"/>
                        </a:spcAft>
                        <a:buNone/>
                      </a:pPr>
                      <a:r>
                        <a:rPr b="1" lang="ko" sz="900">
                          <a:solidFill>
                            <a:schemeClr val="dk2"/>
                          </a:solidFill>
                          <a:latin typeface="Roboto"/>
                          <a:ea typeface="Roboto"/>
                          <a:cs typeface="Roboto"/>
                          <a:sym typeface="Roboto"/>
                        </a:rPr>
                        <a:t>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Feature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Data type</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Information</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rowSpan="4">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Time series data</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Average Humidity (%rh)</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mean level of moisture in the air, expressed as a percentage of relative humidity</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Sunshine Duration (%)</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percentage of time during which the sun is visible within a specified timeframe</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Average Wind Speed (m/s)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mean speed of the wind measured in meters per second</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69100">
                <a:tc vMerge="1"/>
                <a:tc>
                  <a:txBody>
                    <a:bodyPr/>
                    <a:lstStyle/>
                    <a:p>
                      <a:pPr indent="0" lvl="0" marL="0" rtl="0" algn="l">
                        <a:spcBef>
                          <a:spcPts val="0"/>
                        </a:spcBef>
                        <a:spcAft>
                          <a:spcPts val="1600"/>
                        </a:spcAft>
                        <a:buNone/>
                      </a:pPr>
                      <a:r>
                        <a:rPr b="1" lang="ko" sz="900">
                          <a:solidFill>
                            <a:schemeClr val="dk2"/>
                          </a:solidFill>
                          <a:latin typeface="Roboto"/>
                          <a:ea typeface="Roboto"/>
                          <a:cs typeface="Roboto"/>
                          <a:sym typeface="Roboto"/>
                        </a:rPr>
                        <a:t>Maximum Wind Speed (m/s)</a:t>
                      </a:r>
                      <a:endParaRPr b="1"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ko" sz="900">
                          <a:solidFill>
                            <a:schemeClr val="dk2"/>
                          </a:solidFill>
                          <a:latin typeface="Roboto"/>
                          <a:ea typeface="Roboto"/>
                          <a:cs typeface="Roboto"/>
                          <a:sym typeface="Roboto"/>
                        </a:rPr>
                        <a:t>float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ko" sz="900">
                          <a:solidFill>
                            <a:schemeClr val="dk2"/>
                          </a:solidFill>
                          <a:latin typeface="Roboto"/>
                          <a:ea typeface="Roboto"/>
                          <a:cs typeface="Roboto"/>
                          <a:sym typeface="Roboto"/>
                        </a:rPr>
                        <a:t>The highest wind speed recorded during a specific period</a:t>
                      </a:r>
                      <a:endParaRPr sz="900">
                        <a:solidFill>
                          <a:schemeClr val="dk2"/>
                        </a:solidFill>
                        <a:latin typeface="Roboto"/>
                        <a:ea typeface="Roboto"/>
                        <a:cs typeface="Roboto"/>
                        <a:sym typeface="Robo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58" name="Google Shape;358;p50"/>
          <p:cNvSpPr txBox="1"/>
          <p:nvPr/>
        </p:nvSpPr>
        <p:spPr>
          <a:xfrm>
            <a:off x="720000" y="1280400"/>
            <a:ext cx="59652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1700">
                <a:solidFill>
                  <a:srgbClr val="303942"/>
                </a:solidFill>
                <a:latin typeface="Roboto"/>
                <a:ea typeface="Roboto"/>
                <a:cs typeface="Roboto"/>
                <a:sym typeface="Roboto"/>
              </a:rPr>
              <a:t>Data : Collecting (Time series data)</a:t>
            </a:r>
            <a:endParaRPr b="1" sz="1700">
              <a:solidFill>
                <a:srgbClr val="30394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1"/>
          <p:cNvSpPr txBox="1"/>
          <p:nvPr>
            <p:ph idx="1" type="subTitle"/>
          </p:nvPr>
        </p:nvSpPr>
        <p:spPr>
          <a:xfrm>
            <a:off x="632263" y="318702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Make adjacency matrix</a:t>
            </a:r>
            <a:endParaRPr b="1" sz="1200"/>
          </a:p>
        </p:txBody>
      </p:sp>
      <p:sp>
        <p:nvSpPr>
          <p:cNvPr id="365" name="Google Shape;365;p51"/>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366" name="Google Shape;366;p51"/>
          <p:cNvSpPr txBox="1"/>
          <p:nvPr>
            <p:ph idx="1" type="subTitle"/>
          </p:nvPr>
        </p:nvSpPr>
        <p:spPr>
          <a:xfrm>
            <a:off x="3380588" y="318702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Count the number of data points within 500 meters by verifying latitude and longitude</a:t>
            </a:r>
            <a:endParaRPr b="1" sz="1200">
              <a:solidFill>
                <a:schemeClr val="dk2"/>
              </a:solidFill>
            </a:endParaRPr>
          </a:p>
          <a:p>
            <a:pPr indent="0" lvl="0" marL="0" rtl="0" algn="ctr">
              <a:spcBef>
                <a:spcPts val="0"/>
              </a:spcBef>
              <a:spcAft>
                <a:spcPts val="0"/>
              </a:spcAft>
              <a:buNone/>
            </a:pPr>
            <a:r>
              <a:t/>
            </a:r>
            <a:endParaRPr b="1" sz="1200">
              <a:solidFill>
                <a:schemeClr val="dk2"/>
              </a:solidFill>
            </a:endParaRPr>
          </a:p>
        </p:txBody>
      </p:sp>
      <p:sp>
        <p:nvSpPr>
          <p:cNvPr id="367" name="Google Shape;367;p51"/>
          <p:cNvSpPr txBox="1"/>
          <p:nvPr>
            <p:ph idx="1" type="subTitle"/>
          </p:nvPr>
        </p:nvSpPr>
        <p:spPr>
          <a:xfrm>
            <a:off x="6070350" y="3187025"/>
            <a:ext cx="24414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Organize the data on a daily basis with Seoul as the reference point</a:t>
            </a:r>
            <a:endParaRPr b="1" sz="1200"/>
          </a:p>
        </p:txBody>
      </p:sp>
      <p:sp>
        <p:nvSpPr>
          <p:cNvPr id="368" name="Google Shape;368;p51"/>
          <p:cNvSpPr txBox="1"/>
          <p:nvPr/>
        </p:nvSpPr>
        <p:spPr>
          <a:xfrm>
            <a:off x="720000" y="1280400"/>
            <a:ext cx="59652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ko" sz="1700">
                <a:solidFill>
                  <a:srgbClr val="303942"/>
                </a:solidFill>
                <a:latin typeface="Roboto"/>
                <a:ea typeface="Roboto"/>
                <a:cs typeface="Roboto"/>
                <a:sym typeface="Roboto"/>
              </a:rPr>
              <a:t>Data : Preprocessing</a:t>
            </a:r>
            <a:endParaRPr b="1" sz="1700">
              <a:solidFill>
                <a:srgbClr val="303942"/>
              </a:solidFill>
              <a:latin typeface="Roboto"/>
              <a:ea typeface="Roboto"/>
              <a:cs typeface="Roboto"/>
              <a:sym typeface="Roboto"/>
            </a:endParaRPr>
          </a:p>
        </p:txBody>
      </p:sp>
      <p:sp>
        <p:nvSpPr>
          <p:cNvPr id="369" name="Google Shape;369;p51"/>
          <p:cNvSpPr/>
          <p:nvPr/>
        </p:nvSpPr>
        <p:spPr>
          <a:xfrm>
            <a:off x="700850" y="2050675"/>
            <a:ext cx="23433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0" name="Google Shape;370;p51"/>
          <p:cNvSpPr/>
          <p:nvPr/>
        </p:nvSpPr>
        <p:spPr>
          <a:xfrm>
            <a:off x="3400200" y="2050675"/>
            <a:ext cx="23433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1" name="Google Shape;371;p51"/>
          <p:cNvSpPr/>
          <p:nvPr/>
        </p:nvSpPr>
        <p:spPr>
          <a:xfrm>
            <a:off x="6099550" y="2073475"/>
            <a:ext cx="23433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2" name="Google Shape;372;p51"/>
          <p:cNvSpPr txBox="1"/>
          <p:nvPr>
            <p:ph idx="1" type="subTitle"/>
          </p:nvPr>
        </p:nvSpPr>
        <p:spPr>
          <a:xfrm>
            <a:off x="651788" y="2306550"/>
            <a:ext cx="244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accent6"/>
                </a:solidFill>
              </a:rPr>
              <a:t>Usage information</a:t>
            </a:r>
            <a:endParaRPr b="1" sz="1200">
              <a:solidFill>
                <a:schemeClr val="accent6"/>
              </a:solidFill>
            </a:endParaRPr>
          </a:p>
        </p:txBody>
      </p:sp>
      <p:sp>
        <p:nvSpPr>
          <p:cNvPr id="373" name="Google Shape;373;p51"/>
          <p:cNvSpPr txBox="1"/>
          <p:nvPr>
            <p:ph idx="1" type="subTitle"/>
          </p:nvPr>
        </p:nvSpPr>
        <p:spPr>
          <a:xfrm>
            <a:off x="3375663" y="2306550"/>
            <a:ext cx="244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accent6"/>
                </a:solidFill>
              </a:rPr>
              <a:t>Spatial data</a:t>
            </a:r>
            <a:endParaRPr b="1" sz="1200">
              <a:solidFill>
                <a:schemeClr val="accent6"/>
              </a:solidFill>
            </a:endParaRPr>
          </a:p>
        </p:txBody>
      </p:sp>
      <p:sp>
        <p:nvSpPr>
          <p:cNvPr id="374" name="Google Shape;374;p51"/>
          <p:cNvSpPr txBox="1"/>
          <p:nvPr>
            <p:ph idx="1" type="subTitle"/>
          </p:nvPr>
        </p:nvSpPr>
        <p:spPr>
          <a:xfrm>
            <a:off x="6050488" y="2306550"/>
            <a:ext cx="244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accent6"/>
                </a:solidFill>
              </a:rPr>
              <a:t>Time series data</a:t>
            </a:r>
            <a:endParaRPr b="1" sz="1200">
              <a:solidFill>
                <a:schemeClr val="accent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2600">
                <a:solidFill>
                  <a:srgbClr val="000000"/>
                </a:solidFill>
                <a:latin typeface="Roboto"/>
                <a:ea typeface="Roboto"/>
                <a:cs typeface="Roboto"/>
                <a:sym typeface="Roboto"/>
              </a:rPr>
              <a:t>Our Proposed Framework</a:t>
            </a:r>
            <a:r>
              <a:rPr lang="ko" sz="2600"/>
              <a:t> </a:t>
            </a:r>
            <a:r>
              <a:rPr lang="ko" sz="2600">
                <a:solidFill>
                  <a:srgbClr val="212121"/>
                </a:solidFill>
              </a:rPr>
              <a:t>- GCN-pro</a:t>
            </a:r>
            <a:endParaRPr sz="2600">
              <a:solidFill>
                <a:srgbClr val="212121"/>
              </a:solidFill>
              <a:latin typeface="Roboto"/>
              <a:ea typeface="Roboto"/>
              <a:cs typeface="Roboto"/>
              <a:sym typeface="Roboto"/>
            </a:endParaRPr>
          </a:p>
        </p:txBody>
      </p:sp>
      <p:pic>
        <p:nvPicPr>
          <p:cNvPr id="381" name="Google Shape;381;p52"/>
          <p:cNvPicPr preferRelativeResize="0"/>
          <p:nvPr/>
        </p:nvPicPr>
        <p:blipFill>
          <a:blip r:embed="rId3">
            <a:alphaModFix/>
          </a:blip>
          <a:stretch>
            <a:fillRect/>
          </a:stretch>
        </p:blipFill>
        <p:spPr>
          <a:xfrm>
            <a:off x="568475" y="1017725"/>
            <a:ext cx="8006748" cy="3229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txBox="1"/>
          <p:nvPr>
            <p:ph type="title"/>
          </p:nvPr>
        </p:nvSpPr>
        <p:spPr>
          <a:xfrm>
            <a:off x="567600" y="445025"/>
            <a:ext cx="85788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212121"/>
              </a:buClr>
              <a:buSzPts val="2800"/>
              <a:buAutoNum type="arabicPeriod"/>
            </a:pPr>
            <a:r>
              <a:rPr lang="ko" sz="2600">
                <a:solidFill>
                  <a:srgbClr val="212121"/>
                </a:solidFill>
              </a:rPr>
              <a:t>Construction of Adjacency Matrix</a:t>
            </a:r>
            <a:endParaRPr sz="2600">
              <a:solidFill>
                <a:srgbClr val="212121"/>
              </a:solidFill>
              <a:latin typeface="Roboto"/>
              <a:ea typeface="Roboto"/>
              <a:cs typeface="Roboto"/>
              <a:sym typeface="Roboto"/>
            </a:endParaRPr>
          </a:p>
        </p:txBody>
      </p:sp>
      <p:sp>
        <p:nvSpPr>
          <p:cNvPr id="388" name="Google Shape;388;p53"/>
          <p:cNvSpPr/>
          <p:nvPr/>
        </p:nvSpPr>
        <p:spPr>
          <a:xfrm>
            <a:off x="78300" y="2431150"/>
            <a:ext cx="620700" cy="572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89" name="Google Shape;389;p53"/>
          <p:cNvPicPr preferRelativeResize="0"/>
          <p:nvPr/>
        </p:nvPicPr>
        <p:blipFill>
          <a:blip r:embed="rId3">
            <a:alphaModFix/>
          </a:blip>
          <a:stretch>
            <a:fillRect/>
          </a:stretch>
        </p:blipFill>
        <p:spPr>
          <a:xfrm>
            <a:off x="757892" y="1155850"/>
            <a:ext cx="7848509" cy="312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txBox="1"/>
          <p:nvPr>
            <p:ph type="title"/>
          </p:nvPr>
        </p:nvSpPr>
        <p:spPr>
          <a:xfrm>
            <a:off x="567600" y="445025"/>
            <a:ext cx="85788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212121"/>
              </a:buClr>
              <a:buSzPts val="2800"/>
              <a:buAutoNum type="arabicPeriod"/>
            </a:pPr>
            <a:r>
              <a:rPr lang="ko" sz="2600">
                <a:solidFill>
                  <a:srgbClr val="212121"/>
                </a:solidFill>
              </a:rPr>
              <a:t>Construction of Adjacency Matrix</a:t>
            </a:r>
            <a:endParaRPr sz="2600">
              <a:solidFill>
                <a:srgbClr val="212121"/>
              </a:solidFill>
              <a:latin typeface="Roboto"/>
              <a:ea typeface="Roboto"/>
              <a:cs typeface="Roboto"/>
              <a:sym typeface="Roboto"/>
            </a:endParaRPr>
          </a:p>
        </p:txBody>
      </p:sp>
      <p:pic>
        <p:nvPicPr>
          <p:cNvPr id="396" name="Google Shape;396;p54"/>
          <p:cNvPicPr preferRelativeResize="0"/>
          <p:nvPr/>
        </p:nvPicPr>
        <p:blipFill>
          <a:blip r:embed="rId3">
            <a:alphaModFix/>
          </a:blip>
          <a:stretch>
            <a:fillRect/>
          </a:stretch>
        </p:blipFill>
        <p:spPr>
          <a:xfrm>
            <a:off x="567600" y="1103774"/>
            <a:ext cx="3623200" cy="2392300"/>
          </a:xfrm>
          <a:prstGeom prst="rect">
            <a:avLst/>
          </a:prstGeom>
          <a:noFill/>
          <a:ln>
            <a:noFill/>
          </a:ln>
        </p:spPr>
      </p:pic>
      <p:pic>
        <p:nvPicPr>
          <p:cNvPr id="397" name="Google Shape;397;p54"/>
          <p:cNvPicPr preferRelativeResize="0"/>
          <p:nvPr/>
        </p:nvPicPr>
        <p:blipFill>
          <a:blip r:embed="rId4">
            <a:alphaModFix/>
          </a:blip>
          <a:stretch>
            <a:fillRect/>
          </a:stretch>
        </p:blipFill>
        <p:spPr>
          <a:xfrm>
            <a:off x="4689950" y="1017725"/>
            <a:ext cx="3916449" cy="2273000"/>
          </a:xfrm>
          <a:prstGeom prst="rect">
            <a:avLst/>
          </a:prstGeom>
          <a:noFill/>
          <a:ln>
            <a:noFill/>
          </a:ln>
        </p:spPr>
      </p:pic>
      <p:sp>
        <p:nvSpPr>
          <p:cNvPr id="398" name="Google Shape;398;p54"/>
          <p:cNvSpPr/>
          <p:nvPr/>
        </p:nvSpPr>
        <p:spPr>
          <a:xfrm>
            <a:off x="4286250" y="2068825"/>
            <a:ext cx="403800" cy="36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99" name="Google Shape;399;p54"/>
          <p:cNvPicPr preferRelativeResize="0"/>
          <p:nvPr/>
        </p:nvPicPr>
        <p:blipFill>
          <a:blip r:embed="rId5">
            <a:alphaModFix/>
          </a:blip>
          <a:stretch>
            <a:fillRect/>
          </a:stretch>
        </p:blipFill>
        <p:spPr>
          <a:xfrm>
            <a:off x="3549975" y="3485625"/>
            <a:ext cx="3632074" cy="92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txBox="1"/>
          <p:nvPr>
            <p:ph type="title"/>
          </p:nvPr>
        </p:nvSpPr>
        <p:spPr>
          <a:xfrm>
            <a:off x="720000" y="445025"/>
            <a:ext cx="799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rgbClr val="212121"/>
                </a:solidFill>
              </a:rPr>
              <a:t>2. </a:t>
            </a:r>
            <a:r>
              <a:rPr b="1" lang="ko" sz="2600">
                <a:solidFill>
                  <a:srgbClr val="000000"/>
                </a:solidFill>
                <a:latin typeface="Roboto"/>
                <a:ea typeface="Roboto"/>
                <a:cs typeface="Roboto"/>
                <a:sym typeface="Roboto"/>
              </a:rPr>
              <a:t>Construction of Temporal Rental Activity Matrix</a:t>
            </a:r>
            <a:endParaRPr sz="2600"/>
          </a:p>
        </p:txBody>
      </p:sp>
      <p:pic>
        <p:nvPicPr>
          <p:cNvPr id="406" name="Google Shape;406;p55"/>
          <p:cNvPicPr preferRelativeResize="0"/>
          <p:nvPr/>
        </p:nvPicPr>
        <p:blipFill>
          <a:blip r:embed="rId3">
            <a:alphaModFix/>
          </a:blip>
          <a:stretch>
            <a:fillRect/>
          </a:stretch>
        </p:blipFill>
        <p:spPr>
          <a:xfrm>
            <a:off x="581895" y="1155850"/>
            <a:ext cx="7992003" cy="3223325"/>
          </a:xfrm>
          <a:prstGeom prst="rect">
            <a:avLst/>
          </a:prstGeom>
          <a:noFill/>
          <a:ln>
            <a:noFill/>
          </a:ln>
        </p:spPr>
      </p:pic>
      <p:sp>
        <p:nvSpPr>
          <p:cNvPr id="407" name="Google Shape;407;p55"/>
          <p:cNvSpPr/>
          <p:nvPr/>
        </p:nvSpPr>
        <p:spPr>
          <a:xfrm>
            <a:off x="1525350" y="1639400"/>
            <a:ext cx="620700" cy="572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Roboto"/>
              <a:ea typeface="Roboto"/>
              <a:cs typeface="Roboto"/>
              <a:sym typeface="Roboto"/>
            </a:endParaRPr>
          </a:p>
        </p:txBody>
      </p:sp>
      <p:sp>
        <p:nvSpPr>
          <p:cNvPr id="408" name="Google Shape;408;p55"/>
          <p:cNvSpPr/>
          <p:nvPr/>
        </p:nvSpPr>
        <p:spPr>
          <a:xfrm>
            <a:off x="1540800" y="2481163"/>
            <a:ext cx="620700" cy="572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8"/>
          <p:cNvPicPr preferRelativeResize="0"/>
          <p:nvPr>
            <p:ph idx="2" type="pic"/>
          </p:nvPr>
        </p:nvPicPr>
        <p:blipFill rotWithShape="1">
          <a:blip r:embed="rId3">
            <a:alphaModFix/>
          </a:blip>
          <a:srcRect b="0" l="28059" r="20425" t="7638"/>
          <a:stretch/>
        </p:blipFill>
        <p:spPr>
          <a:xfrm>
            <a:off x="4320275" y="539500"/>
            <a:ext cx="4286423" cy="4320998"/>
          </a:xfrm>
          <a:prstGeom prst="rect">
            <a:avLst/>
          </a:prstGeom>
        </p:spPr>
      </p:pic>
      <p:sp>
        <p:nvSpPr>
          <p:cNvPr id="217" name="Google Shape;217;p38"/>
          <p:cNvSpPr/>
          <p:nvPr/>
        </p:nvSpPr>
        <p:spPr>
          <a:xfrm>
            <a:off x="537300" y="1056175"/>
            <a:ext cx="6704700" cy="36486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p:nvPr/>
        </p:nvSpPr>
        <p:spPr>
          <a:xfrm>
            <a:off x="847075" y="2335078"/>
            <a:ext cx="633600" cy="633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a:off x="3988675" y="1406334"/>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a:off x="3988675" y="3162628"/>
            <a:ext cx="633600" cy="633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3988575" y="3981622"/>
            <a:ext cx="633600" cy="633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847075" y="1406334"/>
            <a:ext cx="633600" cy="633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8"/>
          <p:cNvSpPr txBox="1"/>
          <p:nvPr>
            <p:ph type="title"/>
          </p:nvPr>
        </p:nvSpPr>
        <p:spPr>
          <a:xfrm>
            <a:off x="720000" y="345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Table </a:t>
            </a:r>
            <a:r>
              <a:rPr lang="ko">
                <a:latin typeface="Roboto"/>
                <a:ea typeface="Roboto"/>
                <a:cs typeface="Roboto"/>
                <a:sym typeface="Roboto"/>
              </a:rPr>
              <a:t>of contents</a:t>
            </a:r>
            <a:endParaRPr>
              <a:latin typeface="Roboto"/>
              <a:ea typeface="Roboto"/>
              <a:cs typeface="Roboto"/>
              <a:sym typeface="Roboto"/>
            </a:endParaRPr>
          </a:p>
        </p:txBody>
      </p:sp>
      <p:sp>
        <p:nvSpPr>
          <p:cNvPr id="224" name="Google Shape;224;p38"/>
          <p:cNvSpPr txBox="1"/>
          <p:nvPr>
            <p:ph idx="1" type="subTitle"/>
          </p:nvPr>
        </p:nvSpPr>
        <p:spPr>
          <a:xfrm>
            <a:off x="1552775" y="1611775"/>
            <a:ext cx="3007500" cy="9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225" name="Google Shape;225;p38"/>
          <p:cNvSpPr txBox="1"/>
          <p:nvPr>
            <p:ph idx="3" type="subTitle"/>
          </p:nvPr>
        </p:nvSpPr>
        <p:spPr>
          <a:xfrm>
            <a:off x="4752475" y="1622120"/>
            <a:ext cx="23055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Investigating the Influence of Spatial Features</a:t>
            </a:r>
            <a:endParaRPr/>
          </a:p>
          <a:p>
            <a:pPr indent="0" lvl="0" marL="0" rtl="0" algn="l">
              <a:spcBef>
                <a:spcPts val="0"/>
              </a:spcBef>
              <a:spcAft>
                <a:spcPts val="0"/>
              </a:spcAft>
              <a:buNone/>
            </a:pPr>
            <a:r>
              <a:rPr lang="ko"/>
              <a:t>Kruskal-Wallis Analysis</a:t>
            </a:r>
            <a:endParaRPr/>
          </a:p>
          <a:p>
            <a:pPr indent="0" lvl="0" marL="0" rtl="0" algn="l">
              <a:spcBef>
                <a:spcPts val="0"/>
              </a:spcBef>
              <a:spcAft>
                <a:spcPts val="0"/>
              </a:spcAft>
              <a:buNone/>
            </a:pPr>
            <a:r>
              <a:rPr lang="ko"/>
              <a:t>Performance Analysis</a:t>
            </a:r>
            <a:endParaRPr/>
          </a:p>
          <a:p>
            <a:pPr indent="0" lvl="0" marL="0" rtl="0" algn="l">
              <a:spcBef>
                <a:spcPts val="0"/>
              </a:spcBef>
              <a:spcAft>
                <a:spcPts val="0"/>
              </a:spcAft>
              <a:buNone/>
            </a:pPr>
            <a:r>
              <a:rPr lang="ko"/>
              <a:t>Spatial Feature Analysis</a:t>
            </a:r>
            <a:endParaRPr/>
          </a:p>
          <a:p>
            <a:pPr indent="0" lvl="0" marL="0" rtl="0" algn="l">
              <a:spcBef>
                <a:spcPts val="0"/>
              </a:spcBef>
              <a:spcAft>
                <a:spcPts val="0"/>
              </a:spcAft>
              <a:buNone/>
            </a:pPr>
            <a:r>
              <a:rPr lang="ko"/>
              <a:t>Result Analysis</a:t>
            </a:r>
            <a:endParaRPr/>
          </a:p>
        </p:txBody>
      </p:sp>
      <p:sp>
        <p:nvSpPr>
          <p:cNvPr id="226" name="Google Shape;226;p38"/>
          <p:cNvSpPr txBox="1"/>
          <p:nvPr>
            <p:ph idx="5" type="subTitle"/>
          </p:nvPr>
        </p:nvSpPr>
        <p:spPr>
          <a:xfrm>
            <a:off x="1548875" y="2844026"/>
            <a:ext cx="23055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Revised Proposed Framework</a:t>
            </a:r>
            <a:endParaRPr/>
          </a:p>
          <a:p>
            <a:pPr indent="0" lvl="0" marL="0" rtl="0" algn="l">
              <a:spcBef>
                <a:spcPts val="0"/>
              </a:spcBef>
              <a:spcAft>
                <a:spcPts val="0"/>
              </a:spcAft>
              <a:buNone/>
            </a:pPr>
            <a:r>
              <a:rPr lang="ko"/>
              <a:t>Transition of Training and Testing Datasets</a:t>
            </a:r>
            <a:endParaRPr/>
          </a:p>
          <a:p>
            <a:pPr indent="0" lvl="0" marL="0" rtl="0" algn="l">
              <a:spcBef>
                <a:spcPts val="0"/>
              </a:spcBef>
              <a:spcAft>
                <a:spcPts val="0"/>
              </a:spcAft>
              <a:buNone/>
            </a:pPr>
            <a:r>
              <a:rPr lang="ko"/>
              <a:t>Hyperparameter tuning</a:t>
            </a:r>
            <a:endParaRPr/>
          </a:p>
          <a:p>
            <a:pPr indent="0" lvl="0" marL="0" rtl="0" algn="l">
              <a:spcBef>
                <a:spcPts val="0"/>
              </a:spcBef>
              <a:spcAft>
                <a:spcPts val="0"/>
              </a:spcAft>
              <a:buNone/>
            </a:pPr>
            <a:r>
              <a:rPr lang="ko"/>
              <a:t>Prediction by station</a:t>
            </a:r>
            <a:endParaRPr/>
          </a:p>
          <a:p>
            <a:pPr indent="0" lvl="0" marL="0" rtl="0" algn="l">
              <a:spcBef>
                <a:spcPts val="0"/>
              </a:spcBef>
              <a:spcAft>
                <a:spcPts val="0"/>
              </a:spcAft>
              <a:buNone/>
            </a:pPr>
            <a:r>
              <a:rPr lang="ko"/>
              <a:t>Comparative RMSE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p38"/>
          <p:cNvSpPr txBox="1"/>
          <p:nvPr>
            <p:ph idx="6" type="title"/>
          </p:nvPr>
        </p:nvSpPr>
        <p:spPr>
          <a:xfrm>
            <a:off x="913075" y="1530534"/>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01</a:t>
            </a:r>
            <a:endParaRPr/>
          </a:p>
        </p:txBody>
      </p:sp>
      <p:sp>
        <p:nvSpPr>
          <p:cNvPr id="228" name="Google Shape;228;p38"/>
          <p:cNvSpPr txBox="1"/>
          <p:nvPr>
            <p:ph idx="7" type="title"/>
          </p:nvPr>
        </p:nvSpPr>
        <p:spPr>
          <a:xfrm>
            <a:off x="4054711" y="3287680"/>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04</a:t>
            </a:r>
            <a:endParaRPr/>
          </a:p>
        </p:txBody>
      </p:sp>
      <p:sp>
        <p:nvSpPr>
          <p:cNvPr id="229" name="Google Shape;229;p38"/>
          <p:cNvSpPr txBox="1"/>
          <p:nvPr>
            <p:ph idx="8" type="title"/>
          </p:nvPr>
        </p:nvSpPr>
        <p:spPr>
          <a:xfrm>
            <a:off x="4054656" y="1530534"/>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03</a:t>
            </a:r>
            <a:endParaRPr/>
          </a:p>
        </p:txBody>
      </p:sp>
      <p:sp>
        <p:nvSpPr>
          <p:cNvPr id="230" name="Google Shape;230;p38"/>
          <p:cNvSpPr txBox="1"/>
          <p:nvPr>
            <p:ph idx="9" type="title"/>
          </p:nvPr>
        </p:nvSpPr>
        <p:spPr>
          <a:xfrm>
            <a:off x="912975" y="2473380"/>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02</a:t>
            </a:r>
            <a:endParaRPr/>
          </a:p>
        </p:txBody>
      </p:sp>
      <p:sp>
        <p:nvSpPr>
          <p:cNvPr id="231" name="Google Shape;231;p38"/>
          <p:cNvSpPr txBox="1"/>
          <p:nvPr>
            <p:ph idx="15" type="title"/>
          </p:nvPr>
        </p:nvSpPr>
        <p:spPr>
          <a:xfrm>
            <a:off x="4054711" y="4105822"/>
            <a:ext cx="501600" cy="3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05</a:t>
            </a:r>
            <a:endParaRPr/>
          </a:p>
        </p:txBody>
      </p:sp>
      <p:sp>
        <p:nvSpPr>
          <p:cNvPr id="232" name="Google Shape;232;p38"/>
          <p:cNvSpPr txBox="1"/>
          <p:nvPr>
            <p:ph idx="17" type="subTitle"/>
          </p:nvPr>
        </p:nvSpPr>
        <p:spPr>
          <a:xfrm>
            <a:off x="1556874" y="1356818"/>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Introduction</a:t>
            </a:r>
            <a:endParaRPr/>
          </a:p>
        </p:txBody>
      </p:sp>
      <p:sp>
        <p:nvSpPr>
          <p:cNvPr id="233" name="Google Shape;233;p38"/>
          <p:cNvSpPr txBox="1"/>
          <p:nvPr>
            <p:ph idx="18" type="subTitle"/>
          </p:nvPr>
        </p:nvSpPr>
        <p:spPr>
          <a:xfrm>
            <a:off x="4698475" y="1356818"/>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Result Analysis</a:t>
            </a:r>
            <a:endParaRPr/>
          </a:p>
        </p:txBody>
      </p:sp>
      <p:sp>
        <p:nvSpPr>
          <p:cNvPr id="234" name="Google Shape;234;p38"/>
          <p:cNvSpPr txBox="1"/>
          <p:nvPr>
            <p:ph idx="19" type="subTitle"/>
          </p:nvPr>
        </p:nvSpPr>
        <p:spPr>
          <a:xfrm>
            <a:off x="4698475" y="3286817"/>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Limitation</a:t>
            </a:r>
            <a:endParaRPr/>
          </a:p>
        </p:txBody>
      </p:sp>
      <p:sp>
        <p:nvSpPr>
          <p:cNvPr id="235" name="Google Shape;235;p38"/>
          <p:cNvSpPr txBox="1"/>
          <p:nvPr>
            <p:ph idx="20" type="subTitle"/>
          </p:nvPr>
        </p:nvSpPr>
        <p:spPr>
          <a:xfrm>
            <a:off x="1552775" y="2313731"/>
            <a:ext cx="23055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Process after Mid-presentation</a:t>
            </a:r>
            <a:endParaRPr/>
          </a:p>
        </p:txBody>
      </p:sp>
      <p:sp>
        <p:nvSpPr>
          <p:cNvPr id="236" name="Google Shape;236;p38"/>
          <p:cNvSpPr txBox="1"/>
          <p:nvPr>
            <p:ph idx="21" type="subTitle"/>
          </p:nvPr>
        </p:nvSpPr>
        <p:spPr>
          <a:xfrm>
            <a:off x="4698475" y="4105816"/>
            <a:ext cx="23055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Outcomes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txBox="1"/>
          <p:nvPr>
            <p:ph type="title"/>
          </p:nvPr>
        </p:nvSpPr>
        <p:spPr>
          <a:xfrm>
            <a:off x="720000" y="445025"/>
            <a:ext cx="83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rgbClr val="212121"/>
                </a:solidFill>
              </a:rPr>
              <a:t>2. </a:t>
            </a:r>
            <a:r>
              <a:rPr b="1" lang="ko" sz="2600">
                <a:solidFill>
                  <a:srgbClr val="000000"/>
                </a:solidFill>
                <a:latin typeface="Roboto"/>
                <a:ea typeface="Roboto"/>
                <a:cs typeface="Roboto"/>
                <a:sym typeface="Roboto"/>
              </a:rPr>
              <a:t>Construction of Temporal Rental Activity Matrix</a:t>
            </a:r>
            <a:endParaRPr sz="2600"/>
          </a:p>
          <a:p>
            <a:pPr indent="0" lvl="0" marL="0" rtl="0" algn="l">
              <a:spcBef>
                <a:spcPts val="0"/>
              </a:spcBef>
              <a:spcAft>
                <a:spcPts val="0"/>
              </a:spcAft>
              <a:buNone/>
            </a:pPr>
            <a:r>
              <a:t/>
            </a:r>
            <a:endParaRPr/>
          </a:p>
        </p:txBody>
      </p:sp>
      <p:graphicFrame>
        <p:nvGraphicFramePr>
          <p:cNvPr id="415" name="Google Shape;415;p56"/>
          <p:cNvGraphicFramePr/>
          <p:nvPr/>
        </p:nvGraphicFramePr>
        <p:xfrm>
          <a:off x="1114850" y="2126475"/>
          <a:ext cx="3000000" cy="3000000"/>
        </p:xfrm>
        <a:graphic>
          <a:graphicData uri="http://schemas.openxmlformats.org/drawingml/2006/table">
            <a:tbl>
              <a:tblPr>
                <a:noFill/>
                <a:tableStyleId>{5A66405C-7497-430A-B69E-7FB134E2F284}</a:tableStyleId>
              </a:tblPr>
              <a:tblGrid>
                <a:gridCol w="571675"/>
                <a:gridCol w="571675"/>
                <a:gridCol w="571675"/>
                <a:gridCol w="571675"/>
              </a:tblGrid>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416" name="Google Shape;416;p56"/>
          <p:cNvGraphicFramePr/>
          <p:nvPr/>
        </p:nvGraphicFramePr>
        <p:xfrm>
          <a:off x="4130000" y="2126475"/>
          <a:ext cx="3000000" cy="3000000"/>
        </p:xfrm>
        <a:graphic>
          <a:graphicData uri="http://schemas.openxmlformats.org/drawingml/2006/table">
            <a:tbl>
              <a:tblPr>
                <a:noFill/>
                <a:tableStyleId>{5A66405C-7497-430A-B69E-7FB134E2F284}</a:tableStyleId>
              </a:tblPr>
              <a:tblGrid>
                <a:gridCol w="571675"/>
                <a:gridCol w="571675"/>
                <a:gridCol w="571675"/>
                <a:gridCol w="571675"/>
              </a:tblGrid>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8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417" name="Google Shape;417;p56"/>
          <p:cNvSpPr txBox="1"/>
          <p:nvPr/>
        </p:nvSpPr>
        <p:spPr>
          <a:xfrm>
            <a:off x="7081800" y="3398775"/>
            <a:ext cx="1258500" cy="3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Concatenate </a:t>
            </a:r>
            <a:endParaRPr>
              <a:latin typeface="Roboto"/>
              <a:ea typeface="Roboto"/>
              <a:cs typeface="Roboto"/>
              <a:sym typeface="Roboto"/>
            </a:endParaRPr>
          </a:p>
        </p:txBody>
      </p:sp>
      <p:sp>
        <p:nvSpPr>
          <p:cNvPr id="418" name="Google Shape;418;p56"/>
          <p:cNvSpPr/>
          <p:nvPr/>
        </p:nvSpPr>
        <p:spPr>
          <a:xfrm>
            <a:off x="6549600" y="3440475"/>
            <a:ext cx="532200" cy="22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19" name="Google Shape;419;p56"/>
          <p:cNvSpPr txBox="1"/>
          <p:nvPr/>
        </p:nvSpPr>
        <p:spPr>
          <a:xfrm>
            <a:off x="6549600" y="2126475"/>
            <a:ext cx="3154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date of prediction</a:t>
            </a:r>
            <a:endParaRPr>
              <a:latin typeface="Roboto"/>
              <a:ea typeface="Roboto"/>
              <a:cs typeface="Roboto"/>
              <a:sym typeface="Roboto"/>
            </a:endParaRPr>
          </a:p>
        </p:txBody>
      </p:sp>
      <p:sp>
        <p:nvSpPr>
          <p:cNvPr id="420" name="Google Shape;420;p56"/>
          <p:cNvSpPr txBox="1"/>
          <p:nvPr/>
        </p:nvSpPr>
        <p:spPr>
          <a:xfrm>
            <a:off x="2829875" y="178517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-1</a:t>
            </a:r>
            <a:endParaRPr>
              <a:latin typeface="Roboto"/>
              <a:ea typeface="Roboto"/>
              <a:cs typeface="Roboto"/>
              <a:sym typeface="Roboto"/>
            </a:endParaRPr>
          </a:p>
        </p:txBody>
      </p:sp>
      <p:sp>
        <p:nvSpPr>
          <p:cNvPr id="421" name="Google Shape;421;p56"/>
          <p:cNvSpPr txBox="1"/>
          <p:nvPr/>
        </p:nvSpPr>
        <p:spPr>
          <a:xfrm>
            <a:off x="2286650" y="178517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-2</a:t>
            </a:r>
            <a:endParaRPr>
              <a:latin typeface="Roboto"/>
              <a:ea typeface="Roboto"/>
              <a:cs typeface="Roboto"/>
              <a:sym typeface="Roboto"/>
            </a:endParaRPr>
          </a:p>
        </p:txBody>
      </p:sp>
      <p:sp>
        <p:nvSpPr>
          <p:cNvPr id="422" name="Google Shape;422;p56"/>
          <p:cNvSpPr txBox="1"/>
          <p:nvPr/>
        </p:nvSpPr>
        <p:spPr>
          <a:xfrm>
            <a:off x="1743425" y="178517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-3</a:t>
            </a:r>
            <a:endParaRPr>
              <a:latin typeface="Roboto"/>
              <a:ea typeface="Roboto"/>
              <a:cs typeface="Roboto"/>
              <a:sym typeface="Roboto"/>
            </a:endParaRPr>
          </a:p>
        </p:txBody>
      </p:sp>
      <p:sp>
        <p:nvSpPr>
          <p:cNvPr id="423" name="Google Shape;423;p56"/>
          <p:cNvSpPr txBox="1"/>
          <p:nvPr/>
        </p:nvSpPr>
        <p:spPr>
          <a:xfrm>
            <a:off x="1114850" y="178517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a:t>
            </a:r>
            <a:endParaRPr>
              <a:latin typeface="Roboto"/>
              <a:ea typeface="Roboto"/>
              <a:cs typeface="Roboto"/>
              <a:sym typeface="Roboto"/>
            </a:endParaRPr>
          </a:p>
        </p:txBody>
      </p:sp>
      <p:sp>
        <p:nvSpPr>
          <p:cNvPr id="424" name="Google Shape;424;p56"/>
          <p:cNvSpPr txBox="1"/>
          <p:nvPr/>
        </p:nvSpPr>
        <p:spPr>
          <a:xfrm>
            <a:off x="5845025" y="170832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-1</a:t>
            </a:r>
            <a:endParaRPr>
              <a:latin typeface="Roboto"/>
              <a:ea typeface="Roboto"/>
              <a:cs typeface="Roboto"/>
              <a:sym typeface="Roboto"/>
            </a:endParaRPr>
          </a:p>
        </p:txBody>
      </p:sp>
      <p:sp>
        <p:nvSpPr>
          <p:cNvPr id="425" name="Google Shape;425;p56"/>
          <p:cNvSpPr txBox="1"/>
          <p:nvPr/>
        </p:nvSpPr>
        <p:spPr>
          <a:xfrm>
            <a:off x="5301800" y="170832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-2</a:t>
            </a:r>
            <a:endParaRPr>
              <a:latin typeface="Roboto"/>
              <a:ea typeface="Roboto"/>
              <a:cs typeface="Roboto"/>
              <a:sym typeface="Roboto"/>
            </a:endParaRPr>
          </a:p>
        </p:txBody>
      </p:sp>
      <p:sp>
        <p:nvSpPr>
          <p:cNvPr id="426" name="Google Shape;426;p56"/>
          <p:cNvSpPr txBox="1"/>
          <p:nvPr/>
        </p:nvSpPr>
        <p:spPr>
          <a:xfrm>
            <a:off x="4758575" y="170832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t -3</a:t>
            </a:r>
            <a:endParaRPr>
              <a:latin typeface="Roboto"/>
              <a:ea typeface="Roboto"/>
              <a:cs typeface="Roboto"/>
              <a:sym typeface="Roboto"/>
            </a:endParaRPr>
          </a:p>
        </p:txBody>
      </p:sp>
      <p:sp>
        <p:nvSpPr>
          <p:cNvPr id="427" name="Google Shape;427;p56"/>
          <p:cNvSpPr txBox="1"/>
          <p:nvPr/>
        </p:nvSpPr>
        <p:spPr>
          <a:xfrm>
            <a:off x="4130000" y="1708325"/>
            <a:ext cx="532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a:t>
            </a:r>
            <a:endParaRPr>
              <a:latin typeface="Roboto"/>
              <a:ea typeface="Roboto"/>
              <a:cs typeface="Roboto"/>
              <a:sym typeface="Roboto"/>
            </a:endParaRPr>
          </a:p>
        </p:txBody>
      </p:sp>
      <p:sp>
        <p:nvSpPr>
          <p:cNvPr id="428" name="Google Shape;428;p56"/>
          <p:cNvSpPr txBox="1"/>
          <p:nvPr/>
        </p:nvSpPr>
        <p:spPr>
          <a:xfrm>
            <a:off x="1365250" y="3953025"/>
            <a:ext cx="1938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Day feature matrix</a:t>
            </a:r>
            <a:endParaRPr>
              <a:latin typeface="Roboto"/>
              <a:ea typeface="Roboto"/>
              <a:cs typeface="Roboto"/>
              <a:sym typeface="Roboto"/>
            </a:endParaRPr>
          </a:p>
        </p:txBody>
      </p:sp>
      <p:sp>
        <p:nvSpPr>
          <p:cNvPr id="429" name="Google Shape;429;p56"/>
          <p:cNvSpPr txBox="1"/>
          <p:nvPr/>
        </p:nvSpPr>
        <p:spPr>
          <a:xfrm>
            <a:off x="4304200" y="3953025"/>
            <a:ext cx="1938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Week feature matrix</a:t>
            </a:r>
            <a:endParaRPr>
              <a:latin typeface="Roboto"/>
              <a:ea typeface="Roboto"/>
              <a:cs typeface="Roboto"/>
              <a:sym typeface="Roboto"/>
            </a:endParaRPr>
          </a:p>
        </p:txBody>
      </p:sp>
      <p:sp>
        <p:nvSpPr>
          <p:cNvPr id="430" name="Google Shape;430;p56"/>
          <p:cNvSpPr txBox="1"/>
          <p:nvPr/>
        </p:nvSpPr>
        <p:spPr>
          <a:xfrm>
            <a:off x="537300" y="2090350"/>
            <a:ext cx="324300" cy="15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1" name="Google Shape;431;p56"/>
          <p:cNvSpPr/>
          <p:nvPr/>
        </p:nvSpPr>
        <p:spPr>
          <a:xfrm>
            <a:off x="861600" y="2126475"/>
            <a:ext cx="215400" cy="1752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2" name="Google Shape;432;p56"/>
          <p:cNvSpPr txBox="1"/>
          <p:nvPr/>
        </p:nvSpPr>
        <p:spPr>
          <a:xfrm>
            <a:off x="658775" y="1849625"/>
            <a:ext cx="72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3" name="Google Shape;433;p56"/>
          <p:cNvSpPr txBox="1"/>
          <p:nvPr/>
        </p:nvSpPr>
        <p:spPr>
          <a:xfrm>
            <a:off x="395400" y="2080875"/>
            <a:ext cx="88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oboto"/>
                <a:ea typeface="Roboto"/>
                <a:cs typeface="Roboto"/>
                <a:sym typeface="Roboto"/>
              </a:rPr>
              <a:t>bicycle station</a:t>
            </a:r>
            <a:endParaRPr>
              <a:latin typeface="Roboto"/>
              <a:ea typeface="Roboto"/>
              <a:cs typeface="Roboto"/>
              <a:sym typeface="Roboto"/>
            </a:endParaRPr>
          </a:p>
        </p:txBody>
      </p:sp>
      <p:sp>
        <p:nvSpPr>
          <p:cNvPr id="434" name="Google Shape;434;p56"/>
          <p:cNvSpPr txBox="1"/>
          <p:nvPr>
            <p:ph idx="5" type="subTitle"/>
          </p:nvPr>
        </p:nvSpPr>
        <p:spPr>
          <a:xfrm>
            <a:off x="719999" y="1265200"/>
            <a:ext cx="3870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Structure of previous rental matrix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rgbClr val="212121"/>
                </a:solidFill>
              </a:rPr>
              <a:t>3. </a:t>
            </a:r>
            <a:r>
              <a:rPr b="1" lang="ko" sz="2600">
                <a:solidFill>
                  <a:srgbClr val="000000"/>
                </a:solidFill>
                <a:latin typeface="Roboto"/>
                <a:ea typeface="Roboto"/>
                <a:cs typeface="Roboto"/>
                <a:sym typeface="Roboto"/>
              </a:rPr>
              <a:t>Formation of Spatial Matrix Representation</a:t>
            </a:r>
            <a:endParaRPr sz="2600"/>
          </a:p>
          <a:p>
            <a:pPr indent="0" lvl="0" marL="0" rtl="0" algn="l">
              <a:spcBef>
                <a:spcPts val="0"/>
              </a:spcBef>
              <a:spcAft>
                <a:spcPts val="0"/>
              </a:spcAft>
              <a:buNone/>
            </a:pPr>
            <a:r>
              <a:t/>
            </a:r>
            <a:endParaRPr/>
          </a:p>
        </p:txBody>
      </p:sp>
      <p:pic>
        <p:nvPicPr>
          <p:cNvPr id="441" name="Google Shape;441;p57"/>
          <p:cNvPicPr preferRelativeResize="0"/>
          <p:nvPr/>
        </p:nvPicPr>
        <p:blipFill>
          <a:blip r:embed="rId3">
            <a:alphaModFix/>
          </a:blip>
          <a:stretch>
            <a:fillRect/>
          </a:stretch>
        </p:blipFill>
        <p:spPr>
          <a:xfrm>
            <a:off x="537300" y="1155850"/>
            <a:ext cx="7926287" cy="3123300"/>
          </a:xfrm>
          <a:prstGeom prst="rect">
            <a:avLst/>
          </a:prstGeom>
          <a:noFill/>
          <a:ln>
            <a:noFill/>
          </a:ln>
        </p:spPr>
      </p:pic>
      <p:sp>
        <p:nvSpPr>
          <p:cNvPr id="442" name="Google Shape;442;p57"/>
          <p:cNvSpPr/>
          <p:nvPr/>
        </p:nvSpPr>
        <p:spPr>
          <a:xfrm>
            <a:off x="1562550" y="3507875"/>
            <a:ext cx="620700" cy="572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rgbClr val="212121"/>
                </a:solidFill>
              </a:rPr>
              <a:t>3. </a:t>
            </a:r>
            <a:r>
              <a:rPr b="1" lang="ko" sz="2600">
                <a:solidFill>
                  <a:srgbClr val="000000"/>
                </a:solidFill>
                <a:latin typeface="Roboto"/>
                <a:ea typeface="Roboto"/>
                <a:cs typeface="Roboto"/>
                <a:sym typeface="Roboto"/>
              </a:rPr>
              <a:t>Formation of Spatial Matrix Representation</a:t>
            </a:r>
            <a:endParaRPr sz="2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9" name="Google Shape;449;p58"/>
          <p:cNvPicPr preferRelativeResize="0"/>
          <p:nvPr/>
        </p:nvPicPr>
        <p:blipFill>
          <a:blip r:embed="rId3">
            <a:alphaModFix/>
          </a:blip>
          <a:stretch>
            <a:fillRect/>
          </a:stretch>
        </p:blipFill>
        <p:spPr>
          <a:xfrm>
            <a:off x="763263" y="1492501"/>
            <a:ext cx="7617175" cy="245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2600">
                <a:solidFill>
                  <a:srgbClr val="000000"/>
                </a:solidFill>
                <a:latin typeface="Roboto"/>
                <a:ea typeface="Roboto"/>
                <a:cs typeface="Roboto"/>
                <a:sym typeface="Roboto"/>
              </a:rPr>
              <a:t>Goal of our project </a:t>
            </a:r>
            <a:endParaRPr sz="2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p59"/>
          <p:cNvSpPr txBox="1"/>
          <p:nvPr/>
        </p:nvSpPr>
        <p:spPr>
          <a:xfrm>
            <a:off x="1383025" y="1668775"/>
            <a:ext cx="65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aphicFrame>
        <p:nvGraphicFramePr>
          <p:cNvPr id="457" name="Google Shape;457;p59"/>
          <p:cNvGraphicFramePr/>
          <p:nvPr/>
        </p:nvGraphicFramePr>
        <p:xfrm>
          <a:off x="720000" y="1420779"/>
          <a:ext cx="3000000" cy="3000000"/>
        </p:xfrm>
        <a:graphic>
          <a:graphicData uri="http://schemas.openxmlformats.org/drawingml/2006/table">
            <a:tbl>
              <a:tblPr>
                <a:noFill/>
                <a:tableStyleId>{5A66405C-7497-430A-B69E-7FB134E2F284}</a:tableStyleId>
              </a:tblPr>
              <a:tblGrid>
                <a:gridCol w="963000"/>
                <a:gridCol w="963000"/>
                <a:gridCol w="1471000"/>
                <a:gridCol w="455000"/>
                <a:gridCol w="963000"/>
                <a:gridCol w="963000"/>
                <a:gridCol w="963000"/>
                <a:gridCol w="963000"/>
              </a:tblGrid>
              <a:tr h="419325">
                <a:tc>
                  <a:txBody>
                    <a:bodyPr/>
                    <a:lstStyle/>
                    <a:p>
                      <a:pPr indent="0" lvl="0" marL="0" rtl="0" algn="ctr">
                        <a:spcBef>
                          <a:spcPts val="0"/>
                        </a:spcBef>
                        <a:spcAft>
                          <a:spcPts val="0"/>
                        </a:spcAft>
                        <a:buNone/>
                      </a:pPr>
                      <a:r>
                        <a:rPr b="1" lang="ko">
                          <a:solidFill>
                            <a:schemeClr val="lt1"/>
                          </a:solidFill>
                          <a:latin typeface="Roboto"/>
                          <a:ea typeface="Roboto"/>
                          <a:cs typeface="Roboto"/>
                          <a:sym typeface="Roboto"/>
                        </a:rPr>
                        <a:t>Task</a:t>
                      </a:r>
                      <a:endParaRPr b="1">
                        <a:solidFill>
                          <a:schemeClr val="lt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b="1" lang="ko">
                          <a:solidFill>
                            <a:schemeClr val="lt1"/>
                          </a:solidFill>
                          <a:latin typeface="Roboto"/>
                          <a:ea typeface="Roboto"/>
                          <a:cs typeface="Roboto"/>
                          <a:sym typeface="Roboto"/>
                        </a:rPr>
                        <a:t>Description</a:t>
                      </a:r>
                      <a:endParaRPr b="1">
                        <a:solidFill>
                          <a:schemeClr val="lt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gridSpan="5">
                  <a:txBody>
                    <a:bodyPr/>
                    <a:lstStyle/>
                    <a:p>
                      <a:pPr indent="0" lvl="0" marL="0" rtl="0" algn="ctr">
                        <a:spcBef>
                          <a:spcPts val="0"/>
                        </a:spcBef>
                        <a:spcAft>
                          <a:spcPts val="0"/>
                        </a:spcAft>
                        <a:buNone/>
                      </a:pPr>
                      <a:r>
                        <a:rPr b="1" lang="ko">
                          <a:solidFill>
                            <a:schemeClr val="lt1"/>
                          </a:solidFill>
                          <a:latin typeface="Roboto"/>
                          <a:ea typeface="Roboto"/>
                          <a:cs typeface="Roboto"/>
                          <a:sym typeface="Roboto"/>
                        </a:rPr>
                        <a:t>Details</a:t>
                      </a:r>
                      <a:endParaRPr b="1">
                        <a:solidFill>
                          <a:schemeClr val="lt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hMerge="1"/>
                <a:tc hMerge="1"/>
                <a:tc hMerge="1"/>
              </a:tr>
              <a:tr h="434825">
                <a:tc>
                  <a:txBody>
                    <a:bodyPr/>
                    <a:lstStyle/>
                    <a:p>
                      <a:pPr indent="0" lvl="0" marL="0" rtl="0" algn="ctr">
                        <a:spcBef>
                          <a:spcPts val="0"/>
                        </a:spcBef>
                        <a:spcAft>
                          <a:spcPts val="0"/>
                        </a:spcAft>
                        <a:buNone/>
                      </a:pPr>
                      <a:r>
                        <a:rPr lang="ko" sz="1200">
                          <a:solidFill>
                            <a:schemeClr val="dk1"/>
                          </a:solidFill>
                          <a:latin typeface="Roboto Medium"/>
                          <a:ea typeface="Roboto Medium"/>
                          <a:cs typeface="Roboto Medium"/>
                          <a:sym typeface="Roboto Medium"/>
                        </a:rPr>
                        <a:t>1</a:t>
                      </a:r>
                      <a:endParaRPr sz="1200">
                        <a:solidFill>
                          <a:schemeClr val="dk1"/>
                        </a:solidFill>
                        <a:latin typeface="Roboto Medium"/>
                        <a:ea typeface="Roboto Medium"/>
                        <a:cs typeface="Roboto Medium"/>
                        <a:sym typeface="Robot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ko" sz="1200">
                          <a:solidFill>
                            <a:schemeClr val="dk1"/>
                          </a:solidFill>
                          <a:latin typeface="Roboto"/>
                          <a:ea typeface="Roboto"/>
                          <a:cs typeface="Roboto"/>
                          <a:sym typeface="Roboto"/>
                        </a:rPr>
                        <a:t>Optimize Hyperparameters</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12121"/>
                      </a:solidFill>
                      <a:prstDash val="solid"/>
                      <a:round/>
                      <a:headEnd len="sm" w="sm" type="none"/>
                      <a:tailEnd len="sm" w="sm" type="none"/>
                    </a:lnB>
                  </a:tcPr>
                </a:tc>
                <a:tc hMerge="1"/>
                <a:tc gridSpan="5">
                  <a:txBody>
                    <a:bodyPr/>
                    <a:lstStyle/>
                    <a:p>
                      <a:pPr indent="0" lvl="0" marL="0" rtl="0" algn="l">
                        <a:spcBef>
                          <a:spcPts val="0"/>
                        </a:spcBef>
                        <a:spcAft>
                          <a:spcPts val="0"/>
                        </a:spcAft>
                        <a:buNone/>
                      </a:pPr>
                      <a:r>
                        <a:rPr lang="ko" sz="1200">
                          <a:solidFill>
                            <a:schemeClr val="dk1"/>
                          </a:solidFill>
                          <a:latin typeface="Roboto"/>
                          <a:ea typeface="Roboto"/>
                          <a:cs typeface="Roboto"/>
                          <a:sym typeface="Roboto"/>
                        </a:rPr>
                        <a:t>GCN-PRO, XGBoost, LSTM, ARIMA</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34825">
                <a:tc>
                  <a:txBody>
                    <a:bodyPr/>
                    <a:lstStyle/>
                    <a:p>
                      <a:pPr indent="0" lvl="0" marL="0" rtl="0" algn="ctr">
                        <a:spcBef>
                          <a:spcPts val="0"/>
                        </a:spcBef>
                        <a:spcAft>
                          <a:spcPts val="0"/>
                        </a:spcAft>
                        <a:buNone/>
                      </a:pPr>
                      <a:r>
                        <a:rPr lang="ko" sz="1200">
                          <a:solidFill>
                            <a:schemeClr val="dk1"/>
                          </a:solidFill>
                          <a:latin typeface="Roboto Medium"/>
                          <a:ea typeface="Roboto Medium"/>
                          <a:cs typeface="Roboto Medium"/>
                          <a:sym typeface="Roboto Medium"/>
                        </a:rPr>
                        <a:t>2</a:t>
                      </a:r>
                      <a:endParaRPr sz="1200">
                        <a:solidFill>
                          <a:schemeClr val="dk1"/>
                        </a:solidFill>
                        <a:latin typeface="Roboto Medium"/>
                        <a:ea typeface="Roboto Medium"/>
                        <a:cs typeface="Roboto Medium"/>
                        <a:sym typeface="Robot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ko" sz="1200">
                          <a:solidFill>
                            <a:schemeClr val="dk1"/>
                          </a:solidFill>
                          <a:latin typeface="Roboto"/>
                          <a:ea typeface="Roboto"/>
                          <a:cs typeface="Roboto"/>
                          <a:sym typeface="Roboto"/>
                        </a:rPr>
                        <a:t>Feature Selection</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5">
                  <a:txBody>
                    <a:bodyPr/>
                    <a:lstStyle/>
                    <a:p>
                      <a:pPr indent="0" lvl="0" marL="0" rtl="0" algn="l">
                        <a:spcBef>
                          <a:spcPts val="0"/>
                        </a:spcBef>
                        <a:spcAft>
                          <a:spcPts val="0"/>
                        </a:spcAft>
                        <a:buNone/>
                      </a:pPr>
                      <a:r>
                        <a:rPr lang="ko" sz="1200">
                          <a:latin typeface="Roboto"/>
                          <a:ea typeface="Roboto"/>
                          <a:cs typeface="Roboto"/>
                          <a:sym typeface="Roboto"/>
                        </a:rPr>
                        <a:t>Investigate the importance of variables using recursive feature elimination</a:t>
                      </a:r>
                      <a:endParaRPr sz="1200">
                        <a:solidFill>
                          <a:schemeClr val="lt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34825">
                <a:tc>
                  <a:txBody>
                    <a:bodyPr/>
                    <a:lstStyle/>
                    <a:p>
                      <a:pPr indent="0" lvl="0" marL="0" rtl="0" algn="ctr">
                        <a:spcBef>
                          <a:spcPts val="0"/>
                        </a:spcBef>
                        <a:spcAft>
                          <a:spcPts val="0"/>
                        </a:spcAft>
                        <a:buNone/>
                      </a:pPr>
                      <a:r>
                        <a:rPr lang="ko" sz="1200">
                          <a:solidFill>
                            <a:schemeClr val="dk1"/>
                          </a:solidFill>
                          <a:latin typeface="Roboto Medium"/>
                          <a:ea typeface="Roboto Medium"/>
                          <a:cs typeface="Roboto Medium"/>
                          <a:sym typeface="Roboto Medium"/>
                        </a:rPr>
                        <a:t>3</a:t>
                      </a:r>
                      <a:endParaRPr sz="1200">
                        <a:solidFill>
                          <a:schemeClr val="dk1"/>
                        </a:solidFill>
                        <a:latin typeface="Roboto Medium"/>
                        <a:ea typeface="Roboto Medium"/>
                        <a:cs typeface="Roboto Medium"/>
                        <a:sym typeface="Robot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ko" sz="1200">
                          <a:solidFill>
                            <a:schemeClr val="dk1"/>
                          </a:solidFill>
                          <a:latin typeface="Roboto"/>
                          <a:ea typeface="Roboto"/>
                          <a:cs typeface="Roboto"/>
                          <a:sym typeface="Roboto"/>
                        </a:rPr>
                        <a:t>Data-driven Decision Making</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5">
                  <a:txBody>
                    <a:bodyPr/>
                    <a:lstStyle/>
                    <a:p>
                      <a:pPr indent="0" lvl="0" marL="0" rtl="0" algn="l">
                        <a:spcBef>
                          <a:spcPts val="0"/>
                        </a:spcBef>
                        <a:spcAft>
                          <a:spcPts val="0"/>
                        </a:spcAft>
                        <a:buNone/>
                      </a:pPr>
                      <a:r>
                        <a:rPr lang="ko" sz="1200">
                          <a:solidFill>
                            <a:schemeClr val="dk1"/>
                          </a:solidFill>
                          <a:latin typeface="Roboto"/>
                          <a:ea typeface="Roboto"/>
                          <a:cs typeface="Roboto"/>
                          <a:sym typeface="Roboto"/>
                        </a:rPr>
                        <a:t>Validating applicability with 2023 data</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34825">
                <a:tc>
                  <a:txBody>
                    <a:bodyPr/>
                    <a:lstStyle/>
                    <a:p>
                      <a:pPr indent="0" lvl="0" marL="0" rtl="0" algn="ctr">
                        <a:spcBef>
                          <a:spcPts val="0"/>
                        </a:spcBef>
                        <a:spcAft>
                          <a:spcPts val="0"/>
                        </a:spcAft>
                        <a:buNone/>
                      </a:pPr>
                      <a:r>
                        <a:rPr lang="ko" sz="1200">
                          <a:solidFill>
                            <a:schemeClr val="dk1"/>
                          </a:solidFill>
                          <a:latin typeface="Roboto Medium"/>
                          <a:ea typeface="Roboto Medium"/>
                          <a:cs typeface="Roboto Medium"/>
                          <a:sym typeface="Roboto Medium"/>
                        </a:rPr>
                        <a:t>4</a:t>
                      </a:r>
                      <a:endParaRPr sz="1200">
                        <a:solidFill>
                          <a:schemeClr val="dk1"/>
                        </a:solidFill>
                        <a:latin typeface="Roboto Medium"/>
                        <a:ea typeface="Roboto Medium"/>
                        <a:cs typeface="Roboto Medium"/>
                        <a:sym typeface="Robot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ko" sz="1200">
                          <a:solidFill>
                            <a:schemeClr val="dk1"/>
                          </a:solidFill>
                          <a:latin typeface="Roboto"/>
                          <a:ea typeface="Roboto"/>
                          <a:cs typeface="Roboto"/>
                          <a:sym typeface="Roboto"/>
                        </a:rPr>
                        <a:t>Analyze Results</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5">
                  <a:txBody>
                    <a:bodyPr/>
                    <a:lstStyle/>
                    <a:p>
                      <a:pPr indent="0" lvl="0" marL="0" rtl="0" algn="l">
                        <a:spcBef>
                          <a:spcPts val="0"/>
                        </a:spcBef>
                        <a:spcAft>
                          <a:spcPts val="0"/>
                        </a:spcAft>
                        <a:buNone/>
                      </a:pPr>
                      <a:r>
                        <a:rPr lang="ko" sz="1200">
                          <a:solidFill>
                            <a:schemeClr val="dk1"/>
                          </a:solidFill>
                          <a:latin typeface="Roboto"/>
                          <a:ea typeface="Roboto"/>
                          <a:cs typeface="Roboto"/>
                          <a:sym typeface="Roboto"/>
                        </a:rPr>
                        <a:t>Compare which rentals GCN predicts poorly and which it predicts well</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34825">
                <a:tc>
                  <a:txBody>
                    <a:bodyPr/>
                    <a:lstStyle/>
                    <a:p>
                      <a:pPr indent="0" lvl="0" marL="0" rtl="0" algn="ctr">
                        <a:spcBef>
                          <a:spcPts val="0"/>
                        </a:spcBef>
                        <a:spcAft>
                          <a:spcPts val="0"/>
                        </a:spcAft>
                        <a:buNone/>
                      </a:pPr>
                      <a:r>
                        <a:rPr lang="ko" sz="1200">
                          <a:solidFill>
                            <a:schemeClr val="dk1"/>
                          </a:solidFill>
                          <a:latin typeface="Roboto Medium"/>
                          <a:ea typeface="Roboto Medium"/>
                          <a:cs typeface="Roboto Medium"/>
                          <a:sym typeface="Roboto Medium"/>
                        </a:rPr>
                        <a:t>5</a:t>
                      </a:r>
                      <a:endParaRPr sz="1200">
                        <a:solidFill>
                          <a:schemeClr val="dk1"/>
                        </a:solidFill>
                        <a:latin typeface="Roboto Medium"/>
                        <a:ea typeface="Roboto Medium"/>
                        <a:cs typeface="Roboto Medium"/>
                        <a:sym typeface="Robot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ko" sz="1200">
                          <a:solidFill>
                            <a:schemeClr val="dk1"/>
                          </a:solidFill>
                          <a:latin typeface="Roboto"/>
                          <a:ea typeface="Roboto"/>
                          <a:cs typeface="Roboto"/>
                          <a:sym typeface="Roboto"/>
                        </a:rPr>
                        <a:t>Journal</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5">
                  <a:txBody>
                    <a:bodyPr/>
                    <a:lstStyle/>
                    <a:p>
                      <a:pPr indent="0" lvl="0" marL="0" rtl="0" algn="l">
                        <a:spcBef>
                          <a:spcPts val="0"/>
                        </a:spcBef>
                        <a:spcAft>
                          <a:spcPts val="0"/>
                        </a:spcAft>
                        <a:buNone/>
                      </a:pPr>
                      <a:r>
                        <a:rPr lang="ko" sz="1200">
                          <a:solidFill>
                            <a:srgbClr val="374151"/>
                          </a:solidFill>
                          <a:latin typeface="Roboto"/>
                          <a:ea typeface="Roboto"/>
                          <a:cs typeface="Roboto"/>
                          <a:sym typeface="Roboto"/>
                        </a:rPr>
                        <a:t>Plan to submit a paper to the PLOS ONE journal website</a:t>
                      </a:r>
                      <a:endParaRPr sz="1200">
                        <a:solidFill>
                          <a:schemeClr val="dk1"/>
                        </a:solidFill>
                        <a:latin typeface="Roboto"/>
                        <a:ea typeface="Roboto"/>
                        <a:cs typeface="Roboto"/>
                        <a:sym typeface="Robot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p:nvPr/>
        </p:nvSpPr>
        <p:spPr>
          <a:xfrm>
            <a:off x="1284875" y="1128975"/>
            <a:ext cx="6880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txBox="1"/>
          <p:nvPr>
            <p:ph type="title"/>
          </p:nvPr>
        </p:nvSpPr>
        <p:spPr>
          <a:xfrm>
            <a:off x="2393975" y="1206500"/>
            <a:ext cx="4715400" cy="15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Process after Mid-presentation</a:t>
            </a:r>
            <a:endParaRPr/>
          </a:p>
        </p:txBody>
      </p:sp>
      <p:sp>
        <p:nvSpPr>
          <p:cNvPr id="464" name="Google Shape;464;p60"/>
          <p:cNvSpPr txBox="1"/>
          <p:nvPr>
            <p:ph idx="1" type="subTitle"/>
          </p:nvPr>
        </p:nvSpPr>
        <p:spPr>
          <a:xfrm>
            <a:off x="2393975" y="2770750"/>
            <a:ext cx="3943200" cy="12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ko"/>
              <a:t>Revised Proposed Framework</a:t>
            </a:r>
            <a:br>
              <a:rPr b="1" lang="ko"/>
            </a:br>
            <a:r>
              <a:rPr b="1" lang="ko"/>
              <a:t>Transition of Training and Testing Datasets</a:t>
            </a:r>
            <a:br>
              <a:rPr b="1" lang="ko"/>
            </a:br>
            <a:r>
              <a:rPr b="1" lang="ko"/>
              <a:t>Hyperparameter tuning</a:t>
            </a:r>
            <a:br>
              <a:rPr b="1" lang="ko"/>
            </a:br>
            <a:r>
              <a:rPr b="1" lang="ko"/>
              <a:t>Prediction by station</a:t>
            </a:r>
            <a:br>
              <a:rPr b="1" lang="ko"/>
            </a:br>
            <a:r>
              <a:rPr b="1" lang="ko"/>
              <a:t>Comparative RMSE</a:t>
            </a:r>
            <a:endParaRPr b="1"/>
          </a:p>
        </p:txBody>
      </p:sp>
      <p:grpSp>
        <p:nvGrpSpPr>
          <p:cNvPr id="465" name="Google Shape;465;p60"/>
          <p:cNvGrpSpPr/>
          <p:nvPr/>
        </p:nvGrpSpPr>
        <p:grpSpPr>
          <a:xfrm>
            <a:off x="7551253" y="537213"/>
            <a:ext cx="613849" cy="147600"/>
            <a:chOff x="7896778" y="539500"/>
            <a:chExt cx="613849" cy="147600"/>
          </a:xfrm>
        </p:grpSpPr>
        <p:sp>
          <p:nvSpPr>
            <p:cNvPr id="466" name="Google Shape;466;p60"/>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0"/>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0"/>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60"/>
          <p:cNvSpPr/>
          <p:nvPr/>
        </p:nvSpPr>
        <p:spPr>
          <a:xfrm>
            <a:off x="456450" y="1754553"/>
            <a:ext cx="1634400" cy="16344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60"/>
          <p:cNvCxnSpPr/>
          <p:nvPr/>
        </p:nvCxnSpPr>
        <p:spPr>
          <a:xfrm>
            <a:off x="2500913" y="2739075"/>
            <a:ext cx="4848300" cy="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60"/>
          <p:cNvSpPr txBox="1"/>
          <p:nvPr>
            <p:ph idx="3" type="title"/>
          </p:nvPr>
        </p:nvSpPr>
        <p:spPr>
          <a:xfrm>
            <a:off x="727038"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ko"/>
              <a:t>02</a:t>
            </a:r>
            <a:endParaRPr/>
          </a:p>
        </p:txBody>
      </p:sp>
      <p:grpSp>
        <p:nvGrpSpPr>
          <p:cNvPr id="472" name="Google Shape;472;p60"/>
          <p:cNvGrpSpPr/>
          <p:nvPr/>
        </p:nvGrpSpPr>
        <p:grpSpPr>
          <a:xfrm>
            <a:off x="7551253" y="537213"/>
            <a:ext cx="613849" cy="147600"/>
            <a:chOff x="7896778" y="539500"/>
            <a:chExt cx="613849" cy="147600"/>
          </a:xfrm>
        </p:grpSpPr>
        <p:sp>
          <p:nvSpPr>
            <p:cNvPr id="473" name="Google Shape;473;p60"/>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0"/>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0"/>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1"/>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b="1" lang="ko" sz="2600">
                <a:solidFill>
                  <a:srgbClr val="000000"/>
                </a:solidFill>
                <a:latin typeface="Roboto"/>
                <a:ea typeface="Roboto"/>
                <a:cs typeface="Roboto"/>
                <a:sym typeface="Roboto"/>
              </a:rPr>
              <a:t>Revised Proposed Framework</a:t>
            </a:r>
            <a:r>
              <a:rPr lang="ko" sz="2600"/>
              <a:t> </a:t>
            </a:r>
            <a:r>
              <a:rPr lang="ko" sz="2600">
                <a:solidFill>
                  <a:srgbClr val="212121"/>
                </a:solidFill>
              </a:rPr>
              <a:t>- GCN-pro</a:t>
            </a:r>
            <a:endParaRPr sz="2600">
              <a:solidFill>
                <a:srgbClr val="212121"/>
              </a:solidFill>
              <a:latin typeface="Roboto"/>
              <a:ea typeface="Roboto"/>
              <a:cs typeface="Roboto"/>
              <a:sym typeface="Roboto"/>
            </a:endParaRPr>
          </a:p>
        </p:txBody>
      </p:sp>
      <p:pic>
        <p:nvPicPr>
          <p:cNvPr id="482" name="Google Shape;482;p61"/>
          <p:cNvPicPr preferRelativeResize="0"/>
          <p:nvPr/>
        </p:nvPicPr>
        <p:blipFill>
          <a:blip r:embed="rId3">
            <a:alphaModFix/>
          </a:blip>
          <a:stretch>
            <a:fillRect/>
          </a:stretch>
        </p:blipFill>
        <p:spPr>
          <a:xfrm>
            <a:off x="568475" y="1017725"/>
            <a:ext cx="8006748" cy="3229276"/>
          </a:xfrm>
          <a:prstGeom prst="rect">
            <a:avLst/>
          </a:prstGeom>
          <a:noFill/>
          <a:ln>
            <a:noFill/>
          </a:ln>
        </p:spPr>
      </p:pic>
      <p:graphicFrame>
        <p:nvGraphicFramePr>
          <p:cNvPr id="483" name="Google Shape;483;p61"/>
          <p:cNvGraphicFramePr/>
          <p:nvPr/>
        </p:nvGraphicFramePr>
        <p:xfrm>
          <a:off x="5993750" y="4072700"/>
          <a:ext cx="3000000" cy="3000000"/>
        </p:xfrm>
        <a:graphic>
          <a:graphicData uri="http://schemas.openxmlformats.org/drawingml/2006/table">
            <a:tbl>
              <a:tblPr>
                <a:noFill/>
                <a:tableStyleId>{5A66405C-7497-430A-B69E-7FB134E2F284}</a:tableStyleId>
              </a:tblPr>
              <a:tblGrid>
                <a:gridCol w="1084375"/>
                <a:gridCol w="1084375"/>
              </a:tblGrid>
              <a:tr h="206450">
                <a:tc>
                  <a:txBody>
                    <a:bodyPr/>
                    <a:lstStyle/>
                    <a:p>
                      <a:pPr indent="0" lvl="0" marL="0" rtl="0" algn="ctr">
                        <a:spcBef>
                          <a:spcPts val="0"/>
                        </a:spcBef>
                        <a:spcAft>
                          <a:spcPts val="0"/>
                        </a:spcAft>
                        <a:buNone/>
                      </a:pPr>
                      <a:r>
                        <a:rPr b="1" lang="ko" sz="1200">
                          <a:solidFill>
                            <a:schemeClr val="dk1"/>
                          </a:solidFill>
                        </a:rPr>
                        <a:t>Before </a:t>
                      </a:r>
                      <a:endParaRPr b="1" sz="1200">
                        <a:solidFill>
                          <a:schemeClr val="dk1"/>
                        </a:solidFill>
                      </a:endParaRPr>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b="1" lang="ko" sz="1200">
                          <a:solidFill>
                            <a:schemeClr val="dk1"/>
                          </a:solidFill>
                        </a:rPr>
                        <a:t>After</a:t>
                      </a:r>
                      <a:endParaRPr b="1" sz="1200">
                        <a:solidFill>
                          <a:schemeClr val="dk1"/>
                        </a:solidFill>
                      </a:endParaRPr>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FCE5CD"/>
                    </a:solidFill>
                  </a:tcPr>
                </a:tc>
              </a:tr>
              <a:tr h="350375">
                <a:tc>
                  <a:txBody>
                    <a:bodyPr/>
                    <a:lstStyle/>
                    <a:p>
                      <a:pPr indent="0" lvl="0" marL="0" rtl="0" algn="ctr">
                        <a:spcBef>
                          <a:spcPts val="0"/>
                        </a:spcBef>
                        <a:spcAft>
                          <a:spcPts val="0"/>
                        </a:spcAft>
                        <a:buNone/>
                      </a:pPr>
                      <a:r>
                        <a:rPr lang="ko" sz="1200">
                          <a:solidFill>
                            <a:schemeClr val="dk1"/>
                          </a:solidFill>
                        </a:rPr>
                        <a:t>26.43</a:t>
                      </a:r>
                      <a:endParaRPr sz="1200">
                        <a:solidFill>
                          <a:schemeClr val="dk1"/>
                        </a:solidFill>
                      </a:endParaRPr>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ko" sz="1200">
                          <a:solidFill>
                            <a:schemeClr val="dk1"/>
                          </a:solidFill>
                        </a:rPr>
                        <a:t>23.23</a:t>
                      </a:r>
                      <a:endParaRPr sz="1200">
                        <a:solidFill>
                          <a:schemeClr val="dk1"/>
                        </a:solidFill>
                      </a:endParaRPr>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chemeClr val="accent3"/>
                    </a:solidFill>
                  </a:tcPr>
                </a:tc>
              </a:tr>
            </a:tbl>
          </a:graphicData>
        </a:graphic>
      </p:graphicFrame>
      <p:sp>
        <p:nvSpPr>
          <p:cNvPr id="484" name="Google Shape;484;p61"/>
          <p:cNvSpPr txBox="1"/>
          <p:nvPr/>
        </p:nvSpPr>
        <p:spPr>
          <a:xfrm>
            <a:off x="6626625" y="3641300"/>
            <a:ext cx="903000" cy="4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dk1"/>
                </a:solidFill>
                <a:latin typeface="Roboto"/>
                <a:ea typeface="Roboto"/>
                <a:cs typeface="Roboto"/>
                <a:sym typeface="Roboto"/>
              </a:rPr>
              <a:t>RMSE</a:t>
            </a:r>
            <a:endParaRPr b="1">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 </a:t>
            </a:r>
            <a:r>
              <a:rPr b="1" lang="ko" sz="2600">
                <a:solidFill>
                  <a:srgbClr val="000000"/>
                </a:solidFill>
                <a:latin typeface="Roboto"/>
                <a:ea typeface="Roboto"/>
                <a:cs typeface="Roboto"/>
                <a:sym typeface="Roboto"/>
              </a:rPr>
              <a:t>Transition of Training and Testing Datasets</a:t>
            </a:r>
            <a:endParaRPr sz="4200">
              <a:solidFill>
                <a:schemeClr val="dk2"/>
              </a:solidFill>
              <a:latin typeface="Roboto"/>
              <a:ea typeface="Roboto"/>
              <a:cs typeface="Roboto"/>
              <a:sym typeface="Roboto"/>
            </a:endParaRPr>
          </a:p>
        </p:txBody>
      </p:sp>
      <p:sp>
        <p:nvSpPr>
          <p:cNvPr id="491" name="Google Shape;491;p62"/>
          <p:cNvSpPr/>
          <p:nvPr/>
        </p:nvSpPr>
        <p:spPr>
          <a:xfrm>
            <a:off x="3242175" y="1851550"/>
            <a:ext cx="2308800" cy="297300"/>
          </a:xfrm>
          <a:prstGeom prst="rect">
            <a:avLst/>
          </a:prstGeom>
          <a:solidFill>
            <a:srgbClr val="FFFF00"/>
          </a:solidFill>
          <a:ln>
            <a:noFill/>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2" name="Google Shape;492;p62"/>
          <p:cNvSpPr/>
          <p:nvPr/>
        </p:nvSpPr>
        <p:spPr>
          <a:xfrm>
            <a:off x="5659200" y="1851550"/>
            <a:ext cx="297300" cy="297300"/>
          </a:xfrm>
          <a:prstGeom prst="rect">
            <a:avLst/>
          </a:prstGeom>
          <a:solidFill>
            <a:srgbClr val="FFD966"/>
          </a:solidFill>
          <a:ln>
            <a:noFill/>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3" name="Google Shape;493;p62"/>
          <p:cNvSpPr txBox="1"/>
          <p:nvPr/>
        </p:nvSpPr>
        <p:spPr>
          <a:xfrm>
            <a:off x="3484800" y="2148850"/>
            <a:ext cx="2174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Before </a:t>
            </a:r>
            <a:endParaRPr b="1" sz="1700">
              <a:solidFill>
                <a:schemeClr val="dk1"/>
              </a:solidFill>
              <a:latin typeface="Roboto"/>
              <a:ea typeface="Roboto"/>
              <a:cs typeface="Roboto"/>
              <a:sym typeface="Roboto"/>
            </a:endParaRPr>
          </a:p>
        </p:txBody>
      </p:sp>
      <p:sp>
        <p:nvSpPr>
          <p:cNvPr id="494" name="Google Shape;494;p62"/>
          <p:cNvSpPr txBox="1"/>
          <p:nvPr/>
        </p:nvSpPr>
        <p:spPr>
          <a:xfrm>
            <a:off x="3922648" y="3394700"/>
            <a:ext cx="1298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Final </a:t>
            </a:r>
            <a:endParaRPr b="1" sz="1700">
              <a:solidFill>
                <a:schemeClr val="dk1"/>
              </a:solidFill>
              <a:latin typeface="Roboto"/>
              <a:ea typeface="Roboto"/>
              <a:cs typeface="Roboto"/>
              <a:sym typeface="Roboto"/>
            </a:endParaRPr>
          </a:p>
        </p:txBody>
      </p:sp>
      <p:sp>
        <p:nvSpPr>
          <p:cNvPr id="495" name="Google Shape;495;p62"/>
          <p:cNvSpPr/>
          <p:nvPr/>
        </p:nvSpPr>
        <p:spPr>
          <a:xfrm>
            <a:off x="1146313" y="3097400"/>
            <a:ext cx="5984700" cy="297300"/>
          </a:xfrm>
          <a:prstGeom prst="rect">
            <a:avLst/>
          </a:prstGeom>
          <a:solidFill>
            <a:srgbClr val="FFFF00"/>
          </a:solidFill>
          <a:ln>
            <a:noFill/>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6" name="Google Shape;496;p62"/>
          <p:cNvSpPr/>
          <p:nvPr/>
        </p:nvSpPr>
        <p:spPr>
          <a:xfrm>
            <a:off x="7280800" y="3097400"/>
            <a:ext cx="770400" cy="297300"/>
          </a:xfrm>
          <a:prstGeom prst="rect">
            <a:avLst/>
          </a:prstGeom>
          <a:solidFill>
            <a:srgbClr val="FFD966"/>
          </a:solidFill>
          <a:ln>
            <a:noFill/>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97" name="Google Shape;497;p62"/>
          <p:cNvSpPr txBox="1"/>
          <p:nvPr/>
        </p:nvSpPr>
        <p:spPr>
          <a:xfrm>
            <a:off x="3780000" y="1537395"/>
            <a:ext cx="15840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chemeClr val="dk1"/>
                </a:solidFill>
                <a:latin typeface="Roboto"/>
                <a:ea typeface="Roboto"/>
                <a:cs typeface="Roboto"/>
                <a:sym typeface="Roboto"/>
              </a:rPr>
              <a:t>1.1 ~ 5.30</a:t>
            </a:r>
            <a:endParaRPr b="1" sz="1500">
              <a:solidFill>
                <a:schemeClr val="dk1"/>
              </a:solidFill>
              <a:latin typeface="Roboto"/>
              <a:ea typeface="Roboto"/>
              <a:cs typeface="Roboto"/>
              <a:sym typeface="Roboto"/>
            </a:endParaRPr>
          </a:p>
        </p:txBody>
      </p:sp>
      <p:sp>
        <p:nvSpPr>
          <p:cNvPr id="498" name="Google Shape;498;p62"/>
          <p:cNvSpPr txBox="1"/>
          <p:nvPr/>
        </p:nvSpPr>
        <p:spPr>
          <a:xfrm>
            <a:off x="5015850" y="1537395"/>
            <a:ext cx="15840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chemeClr val="dk1"/>
                </a:solidFill>
                <a:latin typeface="Roboto"/>
                <a:ea typeface="Roboto"/>
                <a:cs typeface="Roboto"/>
                <a:sym typeface="Roboto"/>
              </a:rPr>
              <a:t>5.31</a:t>
            </a:r>
            <a:endParaRPr b="1" sz="1500">
              <a:solidFill>
                <a:schemeClr val="dk1"/>
              </a:solidFill>
              <a:latin typeface="Roboto"/>
              <a:ea typeface="Roboto"/>
              <a:cs typeface="Roboto"/>
              <a:sym typeface="Roboto"/>
            </a:endParaRPr>
          </a:p>
        </p:txBody>
      </p:sp>
      <p:sp>
        <p:nvSpPr>
          <p:cNvPr id="499" name="Google Shape;499;p62"/>
          <p:cNvSpPr txBox="1"/>
          <p:nvPr/>
        </p:nvSpPr>
        <p:spPr>
          <a:xfrm>
            <a:off x="3779850" y="2800095"/>
            <a:ext cx="15840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chemeClr val="dk1"/>
                </a:solidFill>
                <a:latin typeface="Roboto"/>
                <a:ea typeface="Roboto"/>
                <a:cs typeface="Roboto"/>
                <a:sym typeface="Roboto"/>
              </a:rPr>
              <a:t>3.1 ~ 8.31</a:t>
            </a:r>
            <a:endParaRPr b="1" sz="1500">
              <a:solidFill>
                <a:schemeClr val="dk1"/>
              </a:solidFill>
              <a:latin typeface="Roboto"/>
              <a:ea typeface="Roboto"/>
              <a:cs typeface="Roboto"/>
              <a:sym typeface="Roboto"/>
            </a:endParaRPr>
          </a:p>
        </p:txBody>
      </p:sp>
      <p:sp>
        <p:nvSpPr>
          <p:cNvPr id="500" name="Google Shape;500;p62"/>
          <p:cNvSpPr txBox="1"/>
          <p:nvPr/>
        </p:nvSpPr>
        <p:spPr>
          <a:xfrm>
            <a:off x="6874000" y="2800095"/>
            <a:ext cx="15840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chemeClr val="dk1"/>
                </a:solidFill>
                <a:latin typeface="Roboto"/>
                <a:ea typeface="Roboto"/>
                <a:cs typeface="Roboto"/>
                <a:sym typeface="Roboto"/>
              </a:rPr>
              <a:t>9.1 ~ 9.30</a:t>
            </a:r>
            <a:endParaRPr b="1" sz="15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 </a:t>
            </a:r>
            <a:r>
              <a:rPr b="1" lang="ko" sz="2600">
                <a:solidFill>
                  <a:srgbClr val="000000"/>
                </a:solidFill>
                <a:latin typeface="Roboto"/>
                <a:ea typeface="Roboto"/>
                <a:cs typeface="Roboto"/>
                <a:sym typeface="Roboto"/>
              </a:rPr>
              <a:t>Transition of Training and Testing Datasets</a:t>
            </a:r>
            <a:endParaRPr sz="4200">
              <a:solidFill>
                <a:schemeClr val="dk2"/>
              </a:solidFill>
              <a:latin typeface="Roboto"/>
              <a:ea typeface="Roboto"/>
              <a:cs typeface="Roboto"/>
              <a:sym typeface="Roboto"/>
            </a:endParaRPr>
          </a:p>
        </p:txBody>
      </p:sp>
      <p:pic>
        <p:nvPicPr>
          <p:cNvPr id="507" name="Google Shape;507;p63"/>
          <p:cNvPicPr preferRelativeResize="0"/>
          <p:nvPr/>
        </p:nvPicPr>
        <p:blipFill>
          <a:blip r:embed="rId3">
            <a:alphaModFix/>
          </a:blip>
          <a:stretch>
            <a:fillRect/>
          </a:stretch>
        </p:blipFill>
        <p:spPr>
          <a:xfrm>
            <a:off x="1687775" y="1317000"/>
            <a:ext cx="4064875" cy="3167724"/>
          </a:xfrm>
          <a:prstGeom prst="rect">
            <a:avLst/>
          </a:prstGeom>
          <a:noFill/>
          <a:ln>
            <a:noFill/>
          </a:ln>
          <a:effectLst>
            <a:outerShdw blurRad="157163" rotWithShape="0" algn="bl" dir="4560000" dist="114300">
              <a:srgbClr val="000000">
                <a:alpha val="70000"/>
              </a:srgbClr>
            </a:outerShdw>
          </a:effectLst>
        </p:spPr>
      </p:pic>
      <p:sp>
        <p:nvSpPr>
          <p:cNvPr id="508" name="Google Shape;508;p63"/>
          <p:cNvSpPr txBox="1"/>
          <p:nvPr/>
        </p:nvSpPr>
        <p:spPr>
          <a:xfrm>
            <a:off x="6206500" y="3337550"/>
            <a:ext cx="28119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Roboto"/>
                <a:ea typeface="Roboto"/>
                <a:cs typeface="Roboto"/>
                <a:sym typeface="Roboto"/>
              </a:rPr>
              <a:t>Orange: Prediction value</a:t>
            </a:r>
            <a:endParaRPr>
              <a:solidFill>
                <a:schemeClr val="dk1"/>
              </a:solidFill>
              <a:latin typeface="Roboto"/>
              <a:ea typeface="Roboto"/>
              <a:cs typeface="Roboto"/>
              <a:sym typeface="Roboto"/>
            </a:endParaRPr>
          </a:p>
          <a:p>
            <a:pPr indent="0" lvl="0" marL="0" rtl="0" algn="l">
              <a:spcBef>
                <a:spcPts val="0"/>
              </a:spcBef>
              <a:spcAft>
                <a:spcPts val="0"/>
              </a:spcAft>
              <a:buNone/>
            </a:pPr>
            <a:r>
              <a:rPr lang="ko">
                <a:solidFill>
                  <a:schemeClr val="dk1"/>
                </a:solidFill>
                <a:latin typeface="Roboto"/>
                <a:ea typeface="Roboto"/>
                <a:cs typeface="Roboto"/>
                <a:sym typeface="Roboto"/>
              </a:rPr>
              <a:t>Blue     :  Actual value</a:t>
            </a:r>
            <a:endParaRPr>
              <a:solidFill>
                <a:schemeClr val="dk1"/>
              </a:solidFill>
              <a:latin typeface="Roboto"/>
              <a:ea typeface="Roboto"/>
              <a:cs typeface="Roboto"/>
              <a:sym typeface="Roboto"/>
            </a:endParaRPr>
          </a:p>
        </p:txBody>
      </p:sp>
      <p:sp>
        <p:nvSpPr>
          <p:cNvPr id="509" name="Google Shape;509;p63"/>
          <p:cNvSpPr txBox="1"/>
          <p:nvPr/>
        </p:nvSpPr>
        <p:spPr>
          <a:xfrm>
            <a:off x="6217925" y="2537450"/>
            <a:ext cx="1680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aphicFrame>
        <p:nvGraphicFramePr>
          <p:cNvPr id="510" name="Google Shape;510;p63"/>
          <p:cNvGraphicFramePr/>
          <p:nvPr/>
        </p:nvGraphicFramePr>
        <p:xfrm>
          <a:off x="6206500" y="1979525"/>
          <a:ext cx="3000000" cy="3000000"/>
        </p:xfrm>
        <a:graphic>
          <a:graphicData uri="http://schemas.openxmlformats.org/drawingml/2006/table">
            <a:tbl>
              <a:tblPr>
                <a:noFill/>
                <a:tableStyleId>{5A66405C-7497-430A-B69E-7FB134E2F284}</a:tableStyleId>
              </a:tblPr>
              <a:tblGrid>
                <a:gridCol w="992500"/>
                <a:gridCol w="992500"/>
              </a:tblGrid>
              <a:tr h="381000">
                <a:tc>
                  <a:txBody>
                    <a:bodyPr/>
                    <a:lstStyle/>
                    <a:p>
                      <a:pPr indent="0" lvl="0" marL="0" rtl="0" algn="ctr">
                        <a:spcBef>
                          <a:spcPts val="0"/>
                        </a:spcBef>
                        <a:spcAft>
                          <a:spcPts val="0"/>
                        </a:spcAft>
                        <a:buNone/>
                      </a:pPr>
                      <a:r>
                        <a:rPr b="1" lang="ko"/>
                        <a:t>RMSE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t>14.65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3</a:t>
            </a:r>
            <a:r>
              <a:rPr lang="ko"/>
              <a:t>. </a:t>
            </a:r>
            <a:r>
              <a:rPr b="1" lang="ko" sz="2600">
                <a:solidFill>
                  <a:srgbClr val="212121"/>
                </a:solidFill>
                <a:latin typeface="Roboto"/>
                <a:ea typeface="Roboto"/>
                <a:cs typeface="Roboto"/>
                <a:sym typeface="Roboto"/>
              </a:rPr>
              <a:t>Investigating the Influence of Spatial Features </a:t>
            </a:r>
            <a:endParaRPr b="1" sz="2600">
              <a:solidFill>
                <a:srgbClr val="212121"/>
              </a:solidFill>
              <a:latin typeface="Roboto"/>
              <a:ea typeface="Roboto"/>
              <a:cs typeface="Roboto"/>
              <a:sym typeface="Roboto"/>
            </a:endParaRPr>
          </a:p>
          <a:p>
            <a:pPr indent="0" lvl="0" marL="0" rtl="0" algn="l">
              <a:spcBef>
                <a:spcPts val="0"/>
              </a:spcBef>
              <a:spcAft>
                <a:spcPts val="0"/>
              </a:spcAft>
              <a:buNone/>
            </a:pPr>
            <a:r>
              <a:t/>
            </a:r>
            <a:endParaRPr b="1" sz="2600">
              <a:solidFill>
                <a:srgbClr val="000000"/>
              </a:solidFill>
              <a:latin typeface="Roboto"/>
              <a:ea typeface="Roboto"/>
              <a:cs typeface="Roboto"/>
              <a:sym typeface="Roboto"/>
            </a:endParaRPr>
          </a:p>
        </p:txBody>
      </p:sp>
      <p:sp>
        <p:nvSpPr>
          <p:cNvPr id="517" name="Google Shape;517;p64"/>
          <p:cNvSpPr txBox="1"/>
          <p:nvPr/>
        </p:nvSpPr>
        <p:spPr>
          <a:xfrm>
            <a:off x="6217925" y="2537450"/>
            <a:ext cx="1680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18" name="Google Shape;518;p64"/>
          <p:cNvSpPr txBox="1"/>
          <p:nvPr>
            <p:ph idx="5" type="subTitle"/>
          </p:nvPr>
        </p:nvSpPr>
        <p:spPr>
          <a:xfrm>
            <a:off x="720000" y="1393425"/>
            <a:ext cx="7498200" cy="9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a:solidFill>
                  <a:srgbClr val="374151"/>
                </a:solidFill>
              </a:rPr>
              <a:t>1. Divide 4 groups by the number of spatial feature </a:t>
            </a:r>
            <a:endParaRPr>
              <a:solidFill>
                <a:srgbClr val="374151"/>
              </a:solidFill>
            </a:endParaRPr>
          </a:p>
          <a:p>
            <a:pPr indent="0" lvl="0" marL="457200" rtl="0" algn="l">
              <a:lnSpc>
                <a:spcPct val="115000"/>
              </a:lnSpc>
              <a:spcBef>
                <a:spcPts val="0"/>
              </a:spcBef>
              <a:spcAft>
                <a:spcPts val="0"/>
              </a:spcAft>
              <a:buNone/>
            </a:pPr>
            <a:r>
              <a:rPr b="0" lang="ko">
                <a:solidFill>
                  <a:srgbClr val="374151"/>
                </a:solidFill>
              </a:rPr>
              <a:t>→ Investigate the difference of each group </a:t>
            </a:r>
            <a:endParaRPr>
              <a:solidFill>
                <a:srgbClr val="374151"/>
              </a:solidFill>
            </a:endParaRPr>
          </a:p>
          <a:p>
            <a:pPr indent="0" lvl="0" marL="0" rtl="0" algn="l">
              <a:lnSpc>
                <a:spcPct val="115000"/>
              </a:lnSpc>
              <a:spcBef>
                <a:spcPts val="0"/>
              </a:spcBef>
              <a:spcAft>
                <a:spcPts val="0"/>
              </a:spcAft>
              <a:buNone/>
            </a:pPr>
            <a:r>
              <a:t/>
            </a:r>
            <a:endParaRPr>
              <a:solidFill>
                <a:srgbClr val="374151"/>
              </a:solidFill>
            </a:endParaRPr>
          </a:p>
        </p:txBody>
      </p:sp>
      <p:sp>
        <p:nvSpPr>
          <p:cNvPr id="519" name="Google Shape;519;p64"/>
          <p:cNvSpPr txBox="1"/>
          <p:nvPr>
            <p:ph idx="5" type="subTitle"/>
          </p:nvPr>
        </p:nvSpPr>
        <p:spPr>
          <a:xfrm>
            <a:off x="811475" y="2602338"/>
            <a:ext cx="6629400" cy="984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a:solidFill>
                  <a:srgbClr val="374151"/>
                </a:solidFill>
              </a:rPr>
              <a:t>2. </a:t>
            </a:r>
            <a:r>
              <a:rPr lang="ko"/>
              <a:t>Null hypothesis:</a:t>
            </a:r>
            <a:endParaRPr/>
          </a:p>
          <a:p>
            <a:pPr indent="0" lvl="0" marL="0" rtl="0" algn="l">
              <a:lnSpc>
                <a:spcPct val="115000"/>
              </a:lnSpc>
              <a:spcBef>
                <a:spcPts val="0"/>
              </a:spcBef>
              <a:spcAft>
                <a:spcPts val="0"/>
              </a:spcAft>
              <a:buNone/>
            </a:pPr>
            <a:r>
              <a:rPr lang="ko"/>
              <a:t> 	→ </a:t>
            </a:r>
            <a:r>
              <a:rPr b="0" lang="ko"/>
              <a:t>There is no difference in volume in groups with different   </a:t>
            </a:r>
            <a:br>
              <a:rPr b="0" lang="ko"/>
            </a:br>
            <a:r>
              <a:rPr b="0" lang="ko"/>
              <a:t>             number of spatial characteristics</a:t>
            </a:r>
            <a:endParaRPr b="0"/>
          </a:p>
        </p:txBody>
      </p:sp>
      <p:sp>
        <p:nvSpPr>
          <p:cNvPr id="520" name="Google Shape;520;p64"/>
          <p:cNvSpPr/>
          <p:nvPr/>
        </p:nvSpPr>
        <p:spPr>
          <a:xfrm>
            <a:off x="1142938" y="3909050"/>
            <a:ext cx="11088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1" name="Google Shape;521;p64"/>
          <p:cNvSpPr txBox="1"/>
          <p:nvPr/>
        </p:nvSpPr>
        <p:spPr>
          <a:xfrm>
            <a:off x="2343063" y="3811250"/>
            <a:ext cx="565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300">
                <a:solidFill>
                  <a:srgbClr val="374151"/>
                </a:solidFill>
                <a:latin typeface="Roboto"/>
                <a:ea typeface="Roboto"/>
                <a:cs typeface="Roboto"/>
                <a:sym typeface="Roboto"/>
              </a:rPr>
              <a:t>Kruskal-Wallis Analysis,  p-value  &lt; 0.05</a:t>
            </a:r>
            <a:endParaRPr sz="2500">
              <a:solidFill>
                <a:schemeClr val="dk1"/>
              </a:solidFill>
              <a:latin typeface="Roboto Black"/>
              <a:ea typeface="Roboto Black"/>
              <a:cs typeface="Roboto Black"/>
              <a:sym typeface="Roboto Black"/>
            </a:endParaRPr>
          </a:p>
        </p:txBody>
      </p:sp>
      <p:grpSp>
        <p:nvGrpSpPr>
          <p:cNvPr id="522" name="Google Shape;522;p64"/>
          <p:cNvGrpSpPr/>
          <p:nvPr/>
        </p:nvGrpSpPr>
        <p:grpSpPr>
          <a:xfrm>
            <a:off x="5920925" y="1394575"/>
            <a:ext cx="3111675" cy="720000"/>
            <a:chOff x="5920925" y="1394575"/>
            <a:chExt cx="3111675" cy="720000"/>
          </a:xfrm>
        </p:grpSpPr>
        <p:sp>
          <p:nvSpPr>
            <p:cNvPr id="523" name="Google Shape;523;p64"/>
            <p:cNvSpPr/>
            <p:nvPr/>
          </p:nvSpPr>
          <p:spPr>
            <a:xfrm>
              <a:off x="5920925" y="1394575"/>
              <a:ext cx="720000" cy="7200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2"/>
                  </a:solidFill>
                  <a:latin typeface="Roboto"/>
                  <a:ea typeface="Roboto"/>
                  <a:cs typeface="Roboto"/>
                  <a:sym typeface="Roboto"/>
                </a:rPr>
                <a:t>q1</a:t>
              </a:r>
              <a:endParaRPr b="1">
                <a:solidFill>
                  <a:schemeClr val="lt2"/>
                </a:solidFill>
                <a:latin typeface="Roboto"/>
                <a:ea typeface="Roboto"/>
                <a:cs typeface="Roboto"/>
                <a:sym typeface="Roboto"/>
              </a:endParaRPr>
            </a:p>
          </p:txBody>
        </p:sp>
        <p:sp>
          <p:nvSpPr>
            <p:cNvPr id="524" name="Google Shape;524;p64"/>
            <p:cNvSpPr/>
            <p:nvPr/>
          </p:nvSpPr>
          <p:spPr>
            <a:xfrm>
              <a:off x="6718150" y="1394575"/>
              <a:ext cx="720000" cy="7200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2"/>
                  </a:solidFill>
                  <a:latin typeface="Roboto"/>
                  <a:ea typeface="Roboto"/>
                  <a:cs typeface="Roboto"/>
                  <a:sym typeface="Roboto"/>
                </a:rPr>
                <a:t>q2</a:t>
              </a:r>
              <a:endParaRPr>
                <a:latin typeface="Roboto"/>
                <a:ea typeface="Roboto"/>
                <a:cs typeface="Roboto"/>
                <a:sym typeface="Roboto"/>
              </a:endParaRPr>
            </a:p>
          </p:txBody>
        </p:sp>
        <p:sp>
          <p:nvSpPr>
            <p:cNvPr id="525" name="Google Shape;525;p64"/>
            <p:cNvSpPr/>
            <p:nvPr/>
          </p:nvSpPr>
          <p:spPr>
            <a:xfrm>
              <a:off x="7515375" y="1394575"/>
              <a:ext cx="720000" cy="7200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2"/>
                  </a:solidFill>
                  <a:latin typeface="Roboto"/>
                  <a:ea typeface="Roboto"/>
                  <a:cs typeface="Roboto"/>
                  <a:sym typeface="Roboto"/>
                </a:rPr>
                <a:t>q3</a:t>
              </a:r>
              <a:endParaRPr>
                <a:latin typeface="Roboto"/>
                <a:ea typeface="Roboto"/>
                <a:cs typeface="Roboto"/>
                <a:sym typeface="Roboto"/>
              </a:endParaRPr>
            </a:p>
          </p:txBody>
        </p:sp>
        <p:sp>
          <p:nvSpPr>
            <p:cNvPr id="526" name="Google Shape;526;p64"/>
            <p:cNvSpPr/>
            <p:nvPr/>
          </p:nvSpPr>
          <p:spPr>
            <a:xfrm>
              <a:off x="8312600" y="1394575"/>
              <a:ext cx="720000" cy="7200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2"/>
                  </a:solidFill>
                  <a:latin typeface="Roboto"/>
                  <a:ea typeface="Roboto"/>
                  <a:cs typeface="Roboto"/>
                  <a:sym typeface="Roboto"/>
                </a:rPr>
                <a:t>q4</a:t>
              </a:r>
              <a:endParaRPr>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5"/>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5"/>
          <p:cNvSpPr txBox="1"/>
          <p:nvPr/>
        </p:nvSpPr>
        <p:spPr>
          <a:xfrm>
            <a:off x="2183125" y="3851900"/>
            <a:ext cx="16002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3" name="Google Shape;533;p65"/>
          <p:cNvSpPr txBox="1"/>
          <p:nvPr/>
        </p:nvSpPr>
        <p:spPr>
          <a:xfrm>
            <a:off x="10138400" y="1554475"/>
            <a:ext cx="65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34" name="Google Shape;534;p65"/>
          <p:cNvSpPr txBox="1"/>
          <p:nvPr/>
        </p:nvSpPr>
        <p:spPr>
          <a:xfrm>
            <a:off x="3072000" y="953375"/>
            <a:ext cx="30000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Result </a:t>
            </a:r>
            <a:endParaRPr b="1" sz="1700">
              <a:solidFill>
                <a:schemeClr val="dk1"/>
              </a:solidFill>
              <a:latin typeface="Roboto"/>
              <a:ea typeface="Roboto"/>
              <a:cs typeface="Roboto"/>
              <a:sym typeface="Roboto"/>
            </a:endParaRPr>
          </a:p>
        </p:txBody>
      </p:sp>
      <p:graphicFrame>
        <p:nvGraphicFramePr>
          <p:cNvPr id="535" name="Google Shape;535;p65"/>
          <p:cNvGraphicFramePr/>
          <p:nvPr/>
        </p:nvGraphicFramePr>
        <p:xfrm>
          <a:off x="1208600" y="1395563"/>
          <a:ext cx="3000000" cy="3000000"/>
        </p:xfrm>
        <a:graphic>
          <a:graphicData uri="http://schemas.openxmlformats.org/drawingml/2006/table">
            <a:tbl>
              <a:tblPr>
                <a:noFill/>
                <a:tableStyleId>{5A66405C-7497-430A-B69E-7FB134E2F284}</a:tableStyleId>
              </a:tblPr>
              <a:tblGrid>
                <a:gridCol w="1633000"/>
                <a:gridCol w="1312350"/>
              </a:tblGrid>
              <a:tr h="335375">
                <a:tc>
                  <a:txBody>
                    <a:bodyPr/>
                    <a:lstStyle/>
                    <a:p>
                      <a:pPr indent="0" lvl="0" marL="0" rtl="0" algn="ctr">
                        <a:spcBef>
                          <a:spcPts val="0"/>
                        </a:spcBef>
                        <a:spcAft>
                          <a:spcPts val="0"/>
                        </a:spcAft>
                        <a:buNone/>
                      </a:pPr>
                      <a:r>
                        <a:rPr b="1" lang="ko" sz="1300">
                          <a:latin typeface="Roboto"/>
                          <a:ea typeface="Roboto"/>
                          <a:cs typeface="Roboto"/>
                          <a:sym typeface="Roboto"/>
                        </a:rPr>
                        <a:t>Spatial Feature</a:t>
                      </a:r>
                      <a:endParaRPr b="1" sz="13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sz="1300">
                          <a:latin typeface="Roboto"/>
                          <a:ea typeface="Roboto"/>
                          <a:cs typeface="Roboto"/>
                          <a:sym typeface="Roboto"/>
                        </a:rPr>
                        <a:t>p - value</a:t>
                      </a:r>
                      <a:endParaRPr b="1" sz="13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b="1" lang="ko" sz="1100">
                          <a:solidFill>
                            <a:srgbClr val="0000FF"/>
                          </a:solidFill>
                          <a:latin typeface="Roboto"/>
                          <a:ea typeface="Roboto"/>
                          <a:cs typeface="Roboto"/>
                          <a:sym typeface="Roboto"/>
                        </a:rPr>
                        <a:t>인근 버스정류장 개수</a:t>
                      </a:r>
                      <a:endParaRPr b="1" sz="11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7.72e-18</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b="1" lang="ko" sz="1100">
                          <a:solidFill>
                            <a:srgbClr val="0000FF"/>
                          </a:solidFill>
                          <a:latin typeface="Roboto"/>
                          <a:ea typeface="Roboto"/>
                          <a:cs typeface="Roboto"/>
                          <a:sym typeface="Roboto"/>
                        </a:rPr>
                        <a:t>인근 지하철역 개수</a:t>
                      </a:r>
                      <a:endParaRPr b="1" sz="11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7.74e-15</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b="1" lang="ko" sz="1100">
                          <a:solidFill>
                            <a:srgbClr val="0000FF"/>
                          </a:solidFill>
                          <a:latin typeface="Roboto"/>
                          <a:ea typeface="Roboto"/>
                          <a:cs typeface="Roboto"/>
                          <a:sym typeface="Roboto"/>
                        </a:rPr>
                        <a:t>인근 학교 수</a:t>
                      </a:r>
                      <a:endParaRPr b="1" sz="11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0.01</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b="1" lang="ko" sz="1100">
                          <a:solidFill>
                            <a:srgbClr val="0000FF"/>
                          </a:solidFill>
                          <a:latin typeface="Roboto"/>
                          <a:ea typeface="Roboto"/>
                          <a:cs typeface="Roboto"/>
                          <a:sym typeface="Roboto"/>
                        </a:rPr>
                        <a:t>인근 아파트 세대수</a:t>
                      </a:r>
                      <a:endParaRPr b="1" sz="11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0.04</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lang="ko" sz="1100">
                          <a:latin typeface="Roboto"/>
                          <a:ea typeface="Roboto"/>
                          <a:cs typeface="Roboto"/>
                          <a:sym typeface="Roboto"/>
                        </a:rPr>
                        <a:t>인근 문화시설 수</a:t>
                      </a:r>
                      <a:endParaRPr sz="11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0.30</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lang="ko" sz="1100">
                          <a:latin typeface="Roboto"/>
                          <a:ea typeface="Roboto"/>
                          <a:cs typeface="Roboto"/>
                          <a:sym typeface="Roboto"/>
                        </a:rPr>
                        <a:t>인근 대학교 개수</a:t>
                      </a:r>
                      <a:endParaRPr sz="11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0.83</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5400">
                <a:tc>
                  <a:txBody>
                    <a:bodyPr/>
                    <a:lstStyle/>
                    <a:p>
                      <a:pPr indent="0" lvl="0" marL="0" rtl="0" algn="ctr">
                        <a:spcBef>
                          <a:spcPts val="0"/>
                        </a:spcBef>
                        <a:spcAft>
                          <a:spcPts val="0"/>
                        </a:spcAft>
                        <a:buNone/>
                      </a:pPr>
                      <a:r>
                        <a:rPr lang="ko" sz="1100">
                          <a:latin typeface="Roboto"/>
                          <a:ea typeface="Roboto"/>
                          <a:cs typeface="Roboto"/>
                          <a:sym typeface="Roboto"/>
                        </a:rPr>
                        <a:t>인근 대형학원 개수</a:t>
                      </a:r>
                      <a:endParaRPr sz="11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0.18</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536" name="Google Shape;536;p65"/>
          <p:cNvGraphicFramePr/>
          <p:nvPr/>
        </p:nvGraphicFramePr>
        <p:xfrm>
          <a:off x="4767150" y="1387925"/>
          <a:ext cx="3000000" cy="3000000"/>
        </p:xfrm>
        <a:graphic>
          <a:graphicData uri="http://schemas.openxmlformats.org/drawingml/2006/table">
            <a:tbl>
              <a:tblPr>
                <a:noFill/>
                <a:tableStyleId>{5A66405C-7497-430A-B69E-7FB134E2F284}</a:tableStyleId>
              </a:tblPr>
              <a:tblGrid>
                <a:gridCol w="1633000"/>
                <a:gridCol w="1312350"/>
              </a:tblGrid>
              <a:tr h="355800">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(A)비분리형 겸용도로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4.66e-08</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55800">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(A)자전거 전용도로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1.86e-24</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42150">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(A)분리형 겸용도로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0.0003</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42150">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(A)자전거 전용차로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6.15e-05</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2625">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(B)자전거 전용도로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1.55e-05</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42150">
                <a:tc>
                  <a:txBody>
                    <a:bodyPr/>
                    <a:lstStyle/>
                    <a:p>
                      <a:pPr indent="0" lvl="0" marL="0" rtl="0" algn="ctr">
                        <a:spcBef>
                          <a:spcPts val="0"/>
                        </a:spcBef>
                        <a:spcAft>
                          <a:spcPts val="0"/>
                        </a:spcAft>
                        <a:buNone/>
                      </a:pPr>
                      <a:r>
                        <a:rPr b="1" lang="ko" sz="1000">
                          <a:solidFill>
                            <a:srgbClr val="0000FF"/>
                          </a:solidFill>
                          <a:latin typeface="Roboto"/>
                          <a:ea typeface="Roboto"/>
                          <a:cs typeface="Roboto"/>
                          <a:sym typeface="Roboto"/>
                        </a:rPr>
                        <a:t>(B)분리형 겸용도로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0.001</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42150">
                <a:tc>
                  <a:txBody>
                    <a:bodyPr/>
                    <a:lstStyle/>
                    <a:p>
                      <a:pPr indent="0" lvl="0" marL="0" rtl="0" algn="ctr">
                        <a:spcBef>
                          <a:spcPts val="0"/>
                        </a:spcBef>
                        <a:spcAft>
                          <a:spcPts val="0"/>
                        </a:spcAft>
                        <a:buNone/>
                      </a:pPr>
                      <a:r>
                        <a:rPr lang="ko" sz="1000">
                          <a:latin typeface="Roboto"/>
                          <a:ea typeface="Roboto"/>
                          <a:cs typeface="Roboto"/>
                          <a:sym typeface="Roboto"/>
                        </a:rPr>
                        <a:t>(B)비분리형 겸용도로</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0.46</a:t>
                      </a:r>
                      <a:endParaRPr>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42150">
                <a:tc>
                  <a:txBody>
                    <a:bodyPr/>
                    <a:lstStyle/>
                    <a:p>
                      <a:pPr indent="0" lvl="0" marL="0" rtl="0" algn="ctr">
                        <a:spcBef>
                          <a:spcPts val="0"/>
                        </a:spcBef>
                        <a:spcAft>
                          <a:spcPts val="0"/>
                        </a:spcAft>
                        <a:buNone/>
                      </a:pPr>
                      <a:r>
                        <a:rPr b="1" lang="ko" sz="1000">
                          <a:latin typeface="Roboto"/>
                          <a:ea typeface="Roboto"/>
                          <a:cs typeface="Roboto"/>
                          <a:sym typeface="Roboto"/>
                        </a:rPr>
                        <a:t>(</a:t>
                      </a:r>
                      <a:r>
                        <a:rPr b="1" lang="ko" sz="1000">
                          <a:solidFill>
                            <a:srgbClr val="0000FF"/>
                          </a:solidFill>
                          <a:latin typeface="Roboto"/>
                          <a:ea typeface="Roboto"/>
                          <a:cs typeface="Roboto"/>
                          <a:sym typeface="Roboto"/>
                        </a:rPr>
                        <a:t>A)자전거 우선도로</a:t>
                      </a:r>
                      <a:endParaRPr b="1" sz="1000">
                        <a:solidFill>
                          <a:srgbClr val="0000FF"/>
                        </a:solidFill>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 sz="1000">
                          <a:latin typeface="Roboto"/>
                          <a:ea typeface="Roboto"/>
                          <a:cs typeface="Roboto"/>
                          <a:sym typeface="Roboto"/>
                        </a:rPr>
                        <a:t>7.29e-10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537" name="Google Shape;53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3. </a:t>
            </a:r>
            <a:r>
              <a:rPr b="1" lang="ko" sz="2600">
                <a:solidFill>
                  <a:srgbClr val="212121"/>
                </a:solidFill>
                <a:latin typeface="Roboto"/>
                <a:ea typeface="Roboto"/>
                <a:cs typeface="Roboto"/>
                <a:sym typeface="Roboto"/>
              </a:rPr>
              <a:t>Investigating the Influence of Spatial Features </a:t>
            </a:r>
            <a:endParaRPr b="1" sz="2600">
              <a:solidFill>
                <a:srgbClr val="212121"/>
              </a:solidFill>
              <a:latin typeface="Roboto"/>
              <a:ea typeface="Roboto"/>
              <a:cs typeface="Roboto"/>
              <a:sym typeface="Roboto"/>
            </a:endParaRPr>
          </a:p>
          <a:p>
            <a:pPr indent="0" lvl="0" marL="0" rtl="0" algn="l">
              <a:spcBef>
                <a:spcPts val="0"/>
              </a:spcBef>
              <a:spcAft>
                <a:spcPts val="0"/>
              </a:spcAft>
              <a:buNone/>
            </a:pPr>
            <a:r>
              <a:t/>
            </a:r>
            <a:endParaRPr b="1" sz="2600">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p:nvPr/>
        </p:nvSpPr>
        <p:spPr>
          <a:xfrm>
            <a:off x="1284875" y="1128975"/>
            <a:ext cx="6880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txBox="1"/>
          <p:nvPr>
            <p:ph type="title"/>
          </p:nvPr>
        </p:nvSpPr>
        <p:spPr>
          <a:xfrm>
            <a:off x="2393975" y="1768344"/>
            <a:ext cx="39432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Introduction</a:t>
            </a:r>
            <a:endParaRPr sz="3000">
              <a:latin typeface="Roboto"/>
              <a:ea typeface="Roboto"/>
              <a:cs typeface="Roboto"/>
              <a:sym typeface="Roboto"/>
            </a:endParaRPr>
          </a:p>
        </p:txBody>
      </p:sp>
      <p:sp>
        <p:nvSpPr>
          <p:cNvPr id="243" name="Google Shape;243;p39"/>
          <p:cNvSpPr txBox="1"/>
          <p:nvPr>
            <p:ph idx="1" type="subTitle"/>
          </p:nvPr>
        </p:nvSpPr>
        <p:spPr>
          <a:xfrm>
            <a:off x="2393975" y="2618250"/>
            <a:ext cx="4294500" cy="75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a:t>History of our doing</a:t>
            </a:r>
            <a:endParaRPr b="1"/>
          </a:p>
        </p:txBody>
      </p:sp>
      <p:grpSp>
        <p:nvGrpSpPr>
          <p:cNvPr id="244" name="Google Shape;244;p39"/>
          <p:cNvGrpSpPr/>
          <p:nvPr/>
        </p:nvGrpSpPr>
        <p:grpSpPr>
          <a:xfrm>
            <a:off x="7551253" y="537213"/>
            <a:ext cx="613849" cy="147600"/>
            <a:chOff x="7896778" y="539500"/>
            <a:chExt cx="613849" cy="147600"/>
          </a:xfrm>
        </p:grpSpPr>
        <p:sp>
          <p:nvSpPr>
            <p:cNvPr id="245" name="Google Shape;245;p39"/>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8" name="Google Shape;248;p39"/>
          <p:cNvCxnSpPr/>
          <p:nvPr/>
        </p:nvCxnSpPr>
        <p:spPr>
          <a:xfrm>
            <a:off x="2500913" y="2571738"/>
            <a:ext cx="4848300" cy="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39"/>
          <p:cNvSpPr/>
          <p:nvPr/>
        </p:nvSpPr>
        <p:spPr>
          <a:xfrm>
            <a:off x="456138" y="175417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9"/>
          <p:cNvSpPr txBox="1"/>
          <p:nvPr>
            <p:ph idx="3" type="title"/>
          </p:nvPr>
        </p:nvSpPr>
        <p:spPr>
          <a:xfrm>
            <a:off x="727038"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ko"/>
              <a:t>01</a:t>
            </a:r>
            <a:endParaRPr/>
          </a:p>
        </p:txBody>
      </p:sp>
      <p:grpSp>
        <p:nvGrpSpPr>
          <p:cNvPr id="251" name="Google Shape;251;p39"/>
          <p:cNvGrpSpPr/>
          <p:nvPr/>
        </p:nvGrpSpPr>
        <p:grpSpPr>
          <a:xfrm>
            <a:off x="7551253" y="537213"/>
            <a:ext cx="613849" cy="147600"/>
            <a:chOff x="7896778" y="539500"/>
            <a:chExt cx="613849" cy="147600"/>
          </a:xfrm>
        </p:grpSpPr>
        <p:sp>
          <p:nvSpPr>
            <p:cNvPr id="252" name="Google Shape;252;p39"/>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6"/>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43" name="Google Shape;543;p66"/>
          <p:cNvGraphicFramePr/>
          <p:nvPr/>
        </p:nvGraphicFramePr>
        <p:xfrm>
          <a:off x="952500" y="1818425"/>
          <a:ext cx="3000000" cy="3000000"/>
        </p:xfrm>
        <a:graphic>
          <a:graphicData uri="http://schemas.openxmlformats.org/drawingml/2006/table">
            <a:tbl>
              <a:tblPr>
                <a:noFill/>
                <a:tableStyleId>{5A66405C-7497-430A-B69E-7FB134E2F284}</a:tableStyleId>
              </a:tblPr>
              <a:tblGrid>
                <a:gridCol w="2413000"/>
                <a:gridCol w="2413000"/>
                <a:gridCol w="24130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ko"/>
                        <a:t>Before</a:t>
                      </a:r>
                      <a:endParaRPr b="1"/>
                    </a:p>
                  </a:txBody>
                  <a:tcPr marT="91425" marB="91425" marR="91425" marL="91425"/>
                </a:tc>
                <a:tc>
                  <a:txBody>
                    <a:bodyPr/>
                    <a:lstStyle/>
                    <a:p>
                      <a:pPr indent="0" lvl="0" marL="0" rtl="0" algn="ctr">
                        <a:spcBef>
                          <a:spcPts val="0"/>
                        </a:spcBef>
                        <a:spcAft>
                          <a:spcPts val="0"/>
                        </a:spcAft>
                        <a:buNone/>
                      </a:pPr>
                      <a:r>
                        <a:rPr b="1" lang="ko"/>
                        <a:t>After</a:t>
                      </a:r>
                      <a:endParaRPr b="1"/>
                    </a:p>
                  </a:txBody>
                  <a:tcPr marT="91425" marB="91425" marR="91425" marL="91425"/>
                </a:tc>
              </a:tr>
              <a:tr h="381000">
                <a:tc>
                  <a:txBody>
                    <a:bodyPr/>
                    <a:lstStyle/>
                    <a:p>
                      <a:pPr indent="0" lvl="0" marL="0" rtl="0" algn="ctr">
                        <a:spcBef>
                          <a:spcPts val="0"/>
                        </a:spcBef>
                        <a:spcAft>
                          <a:spcPts val="0"/>
                        </a:spcAft>
                        <a:buNone/>
                      </a:pPr>
                      <a:r>
                        <a:rPr b="1" lang="ko"/>
                        <a:t>Significant Features(11)</a:t>
                      </a:r>
                      <a:endParaRPr b="1"/>
                    </a:p>
                  </a:txBody>
                  <a:tcPr marT="91425" marB="91425" marR="91425" marL="91425"/>
                </a:tc>
                <a:tc>
                  <a:txBody>
                    <a:bodyPr/>
                    <a:lstStyle/>
                    <a:p>
                      <a:pPr indent="0" lvl="0" marL="0" rtl="0" algn="ctr">
                        <a:spcBef>
                          <a:spcPts val="0"/>
                        </a:spcBef>
                        <a:spcAft>
                          <a:spcPts val="0"/>
                        </a:spcAft>
                        <a:buNone/>
                      </a:pPr>
                      <a:r>
                        <a:rPr lang="ko"/>
                        <a:t>O</a:t>
                      </a:r>
                      <a:endParaRPr/>
                    </a:p>
                  </a:txBody>
                  <a:tcPr marT="91425" marB="91425" marR="91425" marL="91425"/>
                </a:tc>
                <a:tc>
                  <a:txBody>
                    <a:bodyPr/>
                    <a:lstStyle/>
                    <a:p>
                      <a:pPr indent="0" lvl="0" marL="0" rtl="0" algn="ctr">
                        <a:spcBef>
                          <a:spcPts val="0"/>
                        </a:spcBef>
                        <a:spcAft>
                          <a:spcPts val="0"/>
                        </a:spcAft>
                        <a:buNone/>
                      </a:pPr>
                      <a:r>
                        <a:rPr lang="ko"/>
                        <a:t>O</a:t>
                      </a:r>
                      <a:endParaRPr/>
                    </a:p>
                  </a:txBody>
                  <a:tcPr marT="91425" marB="91425" marR="91425" marL="91425"/>
                </a:tc>
              </a:tr>
              <a:tr h="381000">
                <a:tc>
                  <a:txBody>
                    <a:bodyPr/>
                    <a:lstStyle/>
                    <a:p>
                      <a:pPr indent="0" lvl="0" marL="0" rtl="0" algn="ctr">
                        <a:spcBef>
                          <a:spcPts val="0"/>
                        </a:spcBef>
                        <a:spcAft>
                          <a:spcPts val="0"/>
                        </a:spcAft>
                        <a:buNone/>
                      </a:pPr>
                      <a:r>
                        <a:rPr b="1" lang="ko"/>
                        <a:t>Non-significant features(4)</a:t>
                      </a:r>
                      <a:endParaRPr b="1"/>
                    </a:p>
                  </a:txBody>
                  <a:tcPr marT="91425" marB="91425" marR="91425" marL="91425"/>
                </a:tc>
                <a:tc>
                  <a:txBody>
                    <a:bodyPr/>
                    <a:lstStyle/>
                    <a:p>
                      <a:pPr indent="0" lvl="0" marL="0" rtl="0" algn="ctr">
                        <a:spcBef>
                          <a:spcPts val="0"/>
                        </a:spcBef>
                        <a:spcAft>
                          <a:spcPts val="0"/>
                        </a:spcAft>
                        <a:buNone/>
                      </a:pPr>
                      <a:r>
                        <a:rPr lang="ko"/>
                        <a:t>O</a:t>
                      </a:r>
                      <a:endParaRPr/>
                    </a:p>
                  </a:txBody>
                  <a:tcPr marT="91425" marB="91425" marR="91425" marL="91425" anchor="ctr"/>
                </a:tc>
                <a:tc>
                  <a:txBody>
                    <a:bodyPr/>
                    <a:lstStyle/>
                    <a:p>
                      <a:pPr indent="0" lvl="0" marL="0" rtl="0" algn="ctr">
                        <a:spcBef>
                          <a:spcPts val="0"/>
                        </a:spcBef>
                        <a:spcAft>
                          <a:spcPts val="0"/>
                        </a:spcAft>
                        <a:buNone/>
                      </a:pPr>
                      <a:r>
                        <a:rPr lang="ko"/>
                        <a:t>X</a:t>
                      </a:r>
                      <a:endParaRPr/>
                    </a:p>
                  </a:txBody>
                  <a:tcPr marT="91425" marB="91425" marR="91425" marL="91425" anchor="ctr"/>
                </a:tc>
              </a:tr>
              <a:tr h="381000">
                <a:tc>
                  <a:txBody>
                    <a:bodyPr/>
                    <a:lstStyle/>
                    <a:p>
                      <a:pPr indent="0" lvl="0" marL="0" rtl="0" algn="ctr">
                        <a:spcBef>
                          <a:spcPts val="0"/>
                        </a:spcBef>
                        <a:spcAft>
                          <a:spcPts val="0"/>
                        </a:spcAft>
                        <a:buNone/>
                      </a:pPr>
                      <a:r>
                        <a:rPr b="1" lang="ko"/>
                        <a:t>RMSE</a:t>
                      </a:r>
                      <a:endParaRPr b="1"/>
                    </a:p>
                  </a:txBody>
                  <a:tcPr marT="91425" marB="91425" marR="91425" marL="91425"/>
                </a:tc>
                <a:tc>
                  <a:txBody>
                    <a:bodyPr/>
                    <a:lstStyle/>
                    <a:p>
                      <a:pPr indent="0" lvl="0" marL="0" rtl="0" algn="ctr">
                        <a:spcBef>
                          <a:spcPts val="0"/>
                        </a:spcBef>
                        <a:spcAft>
                          <a:spcPts val="0"/>
                        </a:spcAft>
                        <a:buNone/>
                      </a:pPr>
                      <a:r>
                        <a:rPr lang="ko"/>
                        <a:t>23.45</a:t>
                      </a:r>
                      <a:endParaRPr/>
                    </a:p>
                  </a:txBody>
                  <a:tcPr marT="91425" marB="91425" marR="91425" marL="91425"/>
                </a:tc>
                <a:tc>
                  <a:txBody>
                    <a:bodyPr/>
                    <a:lstStyle/>
                    <a:p>
                      <a:pPr indent="0" lvl="0" marL="0" rtl="0" algn="ctr">
                        <a:spcBef>
                          <a:spcPts val="0"/>
                        </a:spcBef>
                        <a:spcAft>
                          <a:spcPts val="0"/>
                        </a:spcAft>
                        <a:buNone/>
                      </a:pPr>
                      <a:r>
                        <a:rPr lang="ko"/>
                        <a:t>14.65</a:t>
                      </a:r>
                      <a:endParaRPr/>
                    </a:p>
                  </a:txBody>
                  <a:tcPr marT="91425" marB="91425" marR="91425" marL="91425"/>
                </a:tc>
              </a:tr>
            </a:tbl>
          </a:graphicData>
        </a:graphic>
      </p:graphicFrame>
      <p:sp>
        <p:nvSpPr>
          <p:cNvPr id="544" name="Google Shape;544;p66"/>
          <p:cNvSpPr txBox="1"/>
          <p:nvPr/>
        </p:nvSpPr>
        <p:spPr>
          <a:xfrm>
            <a:off x="3072000" y="1285788"/>
            <a:ext cx="30000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Result </a:t>
            </a:r>
            <a:endParaRPr b="1" sz="1700">
              <a:solidFill>
                <a:schemeClr val="dk1"/>
              </a:solidFill>
              <a:latin typeface="Roboto"/>
              <a:ea typeface="Roboto"/>
              <a:cs typeface="Roboto"/>
              <a:sym typeface="Roboto"/>
            </a:endParaRPr>
          </a:p>
        </p:txBody>
      </p:sp>
      <p:sp>
        <p:nvSpPr>
          <p:cNvPr id="545" name="Google Shape;54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3. </a:t>
            </a:r>
            <a:r>
              <a:rPr b="1" lang="ko" sz="2600">
                <a:solidFill>
                  <a:srgbClr val="212121"/>
                </a:solidFill>
                <a:latin typeface="Roboto"/>
                <a:ea typeface="Roboto"/>
                <a:cs typeface="Roboto"/>
                <a:sym typeface="Roboto"/>
              </a:rPr>
              <a:t>Investigating the Influence of Spatial Features </a:t>
            </a:r>
            <a:endParaRPr b="1" sz="2600">
              <a:solidFill>
                <a:srgbClr val="212121"/>
              </a:solidFill>
              <a:latin typeface="Roboto"/>
              <a:ea typeface="Roboto"/>
              <a:cs typeface="Roboto"/>
              <a:sym typeface="Roboto"/>
            </a:endParaRPr>
          </a:p>
          <a:p>
            <a:pPr indent="0" lvl="0" marL="0" rtl="0" algn="l">
              <a:spcBef>
                <a:spcPts val="0"/>
              </a:spcBef>
              <a:spcAft>
                <a:spcPts val="0"/>
              </a:spcAft>
              <a:buNone/>
            </a:pPr>
            <a:r>
              <a:t/>
            </a:r>
            <a:endParaRPr b="1" sz="2600">
              <a:solidFill>
                <a:srgbClr val="00000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2600">
                <a:solidFill>
                  <a:srgbClr val="000000"/>
                </a:solidFill>
                <a:latin typeface="Roboto"/>
                <a:ea typeface="Roboto"/>
                <a:cs typeface="Roboto"/>
                <a:sym typeface="Roboto"/>
              </a:rPr>
              <a:t>4</a:t>
            </a:r>
            <a:r>
              <a:rPr b="1" lang="ko" sz="2600">
                <a:solidFill>
                  <a:srgbClr val="000000"/>
                </a:solidFill>
                <a:latin typeface="Roboto"/>
                <a:ea typeface="Roboto"/>
                <a:cs typeface="Roboto"/>
                <a:sym typeface="Roboto"/>
              </a:rPr>
              <a:t>. Hyperparameter tuning of GCN-pro </a:t>
            </a:r>
            <a:endParaRPr b="1" sz="2600">
              <a:solidFill>
                <a:srgbClr val="000000"/>
              </a:solidFill>
              <a:latin typeface="Roboto"/>
              <a:ea typeface="Roboto"/>
              <a:cs typeface="Roboto"/>
              <a:sym typeface="Roboto"/>
            </a:endParaRPr>
          </a:p>
        </p:txBody>
      </p:sp>
      <p:sp>
        <p:nvSpPr>
          <p:cNvPr id="552" name="Google Shape;552;p67"/>
          <p:cNvSpPr txBox="1"/>
          <p:nvPr/>
        </p:nvSpPr>
        <p:spPr>
          <a:xfrm>
            <a:off x="6217925" y="2537450"/>
            <a:ext cx="1680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aphicFrame>
        <p:nvGraphicFramePr>
          <p:cNvPr id="553" name="Google Shape;553;p67"/>
          <p:cNvGraphicFramePr/>
          <p:nvPr/>
        </p:nvGraphicFramePr>
        <p:xfrm>
          <a:off x="558050" y="1132700"/>
          <a:ext cx="3000000" cy="3000000"/>
        </p:xfrm>
        <a:graphic>
          <a:graphicData uri="http://schemas.openxmlformats.org/drawingml/2006/table">
            <a:tbl>
              <a:tblPr>
                <a:noFill/>
                <a:tableStyleId>{5A66405C-7497-430A-B69E-7FB134E2F284}</a:tableStyleId>
              </a:tblPr>
              <a:tblGrid>
                <a:gridCol w="1692600"/>
                <a:gridCol w="1671175"/>
              </a:tblGrid>
              <a:tr h="347025">
                <a:tc>
                  <a:txBody>
                    <a:bodyPr/>
                    <a:lstStyle/>
                    <a:p>
                      <a:pPr indent="0" lvl="0" marL="0" rtl="0" algn="ctr">
                        <a:spcBef>
                          <a:spcPts val="0"/>
                        </a:spcBef>
                        <a:spcAft>
                          <a:spcPts val="0"/>
                        </a:spcAft>
                        <a:buNone/>
                      </a:pPr>
                      <a:r>
                        <a:rPr lang="ko" sz="1200">
                          <a:latin typeface="Roboto"/>
                          <a:ea typeface="Roboto"/>
                          <a:cs typeface="Roboto"/>
                          <a:sym typeface="Roboto"/>
                        </a:rPr>
                        <a:t>Hyperparameter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ko" sz="1200">
                          <a:latin typeface="Roboto"/>
                          <a:ea typeface="Roboto"/>
                          <a:cs typeface="Roboto"/>
                          <a:sym typeface="Roboto"/>
                        </a:rPr>
                        <a:t>Combination</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GCN hidden layer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(0, 2)</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FCN hidden layer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2</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과거 일별 대여량</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(3, 4, 5)</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과거 주별 대여량</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(1 ~ 3)</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Learning rate</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(0.01, 0.05, 0.001)</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Weight decay</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(0, 5e-4, 5e-5)</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epoch</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(300, 400, 500)</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554" name="Google Shape;554;p67"/>
          <p:cNvSpPr/>
          <p:nvPr/>
        </p:nvSpPr>
        <p:spPr>
          <a:xfrm>
            <a:off x="4194600" y="2480300"/>
            <a:ext cx="754500" cy="331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aphicFrame>
        <p:nvGraphicFramePr>
          <p:cNvPr id="555" name="Google Shape;555;p67"/>
          <p:cNvGraphicFramePr/>
          <p:nvPr/>
        </p:nvGraphicFramePr>
        <p:xfrm>
          <a:off x="5221863" y="1128900"/>
          <a:ext cx="3000000" cy="3000000"/>
        </p:xfrm>
        <a:graphic>
          <a:graphicData uri="http://schemas.openxmlformats.org/drawingml/2006/table">
            <a:tbl>
              <a:tblPr>
                <a:noFill/>
                <a:tableStyleId>{5A66405C-7497-430A-B69E-7FB134E2F284}</a:tableStyleId>
              </a:tblPr>
              <a:tblGrid>
                <a:gridCol w="1692600"/>
                <a:gridCol w="1671175"/>
              </a:tblGrid>
              <a:tr h="347025">
                <a:tc>
                  <a:txBody>
                    <a:bodyPr/>
                    <a:lstStyle/>
                    <a:p>
                      <a:pPr indent="0" lvl="0" marL="0" rtl="0" algn="ctr">
                        <a:spcBef>
                          <a:spcPts val="0"/>
                        </a:spcBef>
                        <a:spcAft>
                          <a:spcPts val="0"/>
                        </a:spcAft>
                        <a:buNone/>
                      </a:pPr>
                      <a:r>
                        <a:rPr lang="ko" sz="1200">
                          <a:latin typeface="Roboto"/>
                          <a:ea typeface="Roboto"/>
                          <a:cs typeface="Roboto"/>
                          <a:sym typeface="Roboto"/>
                        </a:rPr>
                        <a:t>Hyperparameter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ko" sz="1200">
                          <a:latin typeface="Roboto"/>
                          <a:ea typeface="Roboto"/>
                          <a:cs typeface="Roboto"/>
                          <a:sym typeface="Roboto"/>
                        </a:rPr>
                        <a:t>Best Combination</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GCN hidden layer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2</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FCN hidden layer</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2</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과거 일별 대여량</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3</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과거 주별 대여량</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Learning rate</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0.001</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Weight decay</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0</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200">
                          <a:latin typeface="Roboto"/>
                          <a:ea typeface="Roboto"/>
                          <a:cs typeface="Roboto"/>
                          <a:sym typeface="Roboto"/>
                        </a:rPr>
                        <a:t>epoch</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200">
                          <a:latin typeface="Roboto"/>
                          <a:ea typeface="Roboto"/>
                          <a:cs typeface="Roboto"/>
                          <a:sym typeface="Roboto"/>
                        </a:rPr>
                        <a:t>300</a:t>
                      </a:r>
                      <a:endParaRPr sz="12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556" name="Google Shape;556;p67"/>
          <p:cNvSpPr/>
          <p:nvPr/>
        </p:nvSpPr>
        <p:spPr>
          <a:xfrm>
            <a:off x="2703225" y="4173475"/>
            <a:ext cx="4194900" cy="6369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ko" sz="1700">
                <a:solidFill>
                  <a:schemeClr val="dk1"/>
                </a:solidFill>
                <a:latin typeface="Roboto"/>
                <a:ea typeface="Roboto"/>
                <a:cs typeface="Roboto"/>
                <a:sym typeface="Roboto"/>
              </a:rPr>
              <a:t>Precipitation, Average Temperature</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2600">
                <a:solidFill>
                  <a:srgbClr val="000000"/>
                </a:solidFill>
                <a:latin typeface="Roboto"/>
                <a:ea typeface="Roboto"/>
                <a:cs typeface="Roboto"/>
                <a:sym typeface="Roboto"/>
              </a:rPr>
              <a:t>5</a:t>
            </a:r>
            <a:r>
              <a:rPr b="1" lang="ko" sz="2600">
                <a:solidFill>
                  <a:srgbClr val="000000"/>
                </a:solidFill>
                <a:latin typeface="Roboto"/>
                <a:ea typeface="Roboto"/>
                <a:cs typeface="Roboto"/>
                <a:sym typeface="Roboto"/>
              </a:rPr>
              <a:t>. Prediction by station - level </a:t>
            </a:r>
            <a:endParaRPr b="1" sz="2600">
              <a:solidFill>
                <a:srgbClr val="000000"/>
              </a:solidFill>
              <a:latin typeface="Roboto"/>
              <a:ea typeface="Roboto"/>
              <a:cs typeface="Roboto"/>
              <a:sym typeface="Roboto"/>
            </a:endParaRPr>
          </a:p>
        </p:txBody>
      </p:sp>
      <p:sp>
        <p:nvSpPr>
          <p:cNvPr id="563" name="Google Shape;563;p68"/>
          <p:cNvSpPr txBox="1"/>
          <p:nvPr/>
        </p:nvSpPr>
        <p:spPr>
          <a:xfrm>
            <a:off x="6217925" y="2537450"/>
            <a:ext cx="1680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564" name="Google Shape;564;p68"/>
          <p:cNvSpPr txBox="1"/>
          <p:nvPr/>
        </p:nvSpPr>
        <p:spPr>
          <a:xfrm>
            <a:off x="1264725" y="1146613"/>
            <a:ext cx="67248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ko" sz="1700">
                <a:solidFill>
                  <a:srgbClr val="303942"/>
                </a:solidFill>
                <a:latin typeface="Roboto"/>
                <a:ea typeface="Roboto"/>
                <a:cs typeface="Roboto"/>
                <a:sym typeface="Roboto"/>
              </a:rPr>
              <a:t>Loss function: </a:t>
            </a:r>
            <a:r>
              <a:rPr lang="ko" sz="1700">
                <a:solidFill>
                  <a:srgbClr val="303942"/>
                </a:solidFill>
                <a:latin typeface="Roboto"/>
                <a:ea typeface="Roboto"/>
                <a:cs typeface="Roboto"/>
                <a:sym typeface="Roboto"/>
              </a:rPr>
              <a:t>Calculate the mean of station error → </a:t>
            </a:r>
            <a:br>
              <a:rPr lang="ko" sz="1700">
                <a:solidFill>
                  <a:srgbClr val="303942"/>
                </a:solidFill>
                <a:latin typeface="Roboto"/>
                <a:ea typeface="Roboto"/>
                <a:cs typeface="Roboto"/>
                <a:sym typeface="Roboto"/>
              </a:rPr>
            </a:br>
            <a:r>
              <a:rPr lang="ko" sz="1700">
                <a:solidFill>
                  <a:srgbClr val="303942"/>
                </a:solidFill>
                <a:latin typeface="Roboto"/>
                <a:ea typeface="Roboto"/>
                <a:cs typeface="Roboto"/>
                <a:sym typeface="Roboto"/>
              </a:rPr>
              <a:t>                           Calculate the each station error</a:t>
            </a:r>
            <a:endParaRPr sz="1700">
              <a:solidFill>
                <a:srgbClr val="303942"/>
              </a:solidFill>
              <a:latin typeface="Roboto"/>
              <a:ea typeface="Roboto"/>
              <a:cs typeface="Roboto"/>
              <a:sym typeface="Roboto"/>
            </a:endParaRPr>
          </a:p>
        </p:txBody>
      </p:sp>
      <p:grpSp>
        <p:nvGrpSpPr>
          <p:cNvPr id="565" name="Google Shape;565;p68"/>
          <p:cNvGrpSpPr/>
          <p:nvPr/>
        </p:nvGrpSpPr>
        <p:grpSpPr>
          <a:xfrm>
            <a:off x="1028225" y="1966400"/>
            <a:ext cx="7087549" cy="2506201"/>
            <a:chOff x="1028225" y="1760450"/>
            <a:chExt cx="7087549" cy="2506201"/>
          </a:xfrm>
        </p:grpSpPr>
        <p:pic>
          <p:nvPicPr>
            <p:cNvPr id="566" name="Google Shape;566;p68"/>
            <p:cNvPicPr preferRelativeResize="0"/>
            <p:nvPr/>
          </p:nvPicPr>
          <p:blipFill>
            <a:blip r:embed="rId3">
              <a:alphaModFix/>
            </a:blip>
            <a:stretch>
              <a:fillRect/>
            </a:stretch>
          </p:blipFill>
          <p:spPr>
            <a:xfrm>
              <a:off x="1028225" y="1760450"/>
              <a:ext cx="3358776" cy="2506201"/>
            </a:xfrm>
            <a:prstGeom prst="rect">
              <a:avLst/>
            </a:prstGeom>
            <a:noFill/>
            <a:ln>
              <a:noFill/>
            </a:ln>
          </p:spPr>
        </p:pic>
        <p:pic>
          <p:nvPicPr>
            <p:cNvPr id="567" name="Google Shape;567;p68"/>
            <p:cNvPicPr preferRelativeResize="0"/>
            <p:nvPr/>
          </p:nvPicPr>
          <p:blipFill>
            <a:blip r:embed="rId4">
              <a:alphaModFix/>
            </a:blip>
            <a:stretch>
              <a:fillRect/>
            </a:stretch>
          </p:blipFill>
          <p:spPr>
            <a:xfrm>
              <a:off x="4864481" y="1760450"/>
              <a:ext cx="3251292" cy="2506200"/>
            </a:xfrm>
            <a:prstGeom prst="rect">
              <a:avLst/>
            </a:prstGeom>
            <a:noFill/>
            <a:ln>
              <a:noFill/>
            </a:ln>
          </p:spPr>
        </p:pic>
        <p:sp>
          <p:nvSpPr>
            <p:cNvPr id="568" name="Google Shape;568;p68"/>
            <p:cNvSpPr txBox="1"/>
            <p:nvPr/>
          </p:nvSpPr>
          <p:spPr>
            <a:xfrm>
              <a:off x="3011950" y="2200200"/>
              <a:ext cx="1374900" cy="4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dk1"/>
                  </a:solidFill>
                  <a:latin typeface="Roboto"/>
                  <a:ea typeface="Roboto"/>
                  <a:cs typeface="Roboto"/>
                  <a:sym typeface="Roboto"/>
                </a:rPr>
                <a:t>station : 1821</a:t>
              </a:r>
              <a:endParaRPr b="1">
                <a:solidFill>
                  <a:schemeClr val="dk1"/>
                </a:solidFill>
                <a:latin typeface="Roboto"/>
                <a:ea typeface="Roboto"/>
                <a:cs typeface="Roboto"/>
                <a:sym typeface="Roboto"/>
              </a:endParaRPr>
            </a:p>
          </p:txBody>
        </p:sp>
        <p:sp>
          <p:nvSpPr>
            <p:cNvPr id="569" name="Google Shape;569;p68"/>
            <p:cNvSpPr txBox="1"/>
            <p:nvPr/>
          </p:nvSpPr>
          <p:spPr>
            <a:xfrm>
              <a:off x="6670925" y="2200200"/>
              <a:ext cx="1374900" cy="4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dk1"/>
                  </a:solidFill>
                  <a:latin typeface="Roboto"/>
                  <a:ea typeface="Roboto"/>
                  <a:cs typeface="Roboto"/>
                  <a:sym typeface="Roboto"/>
                </a:rPr>
                <a:t>station : 233</a:t>
              </a:r>
              <a:endParaRPr b="1">
                <a:solidFill>
                  <a:schemeClr val="dk1"/>
                </a:solidFill>
                <a:latin typeface="Roboto"/>
                <a:ea typeface="Roboto"/>
                <a:cs typeface="Roboto"/>
                <a:sym typeface="Robo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2600">
                <a:solidFill>
                  <a:srgbClr val="000000"/>
                </a:solidFill>
                <a:latin typeface="Roboto"/>
                <a:ea typeface="Roboto"/>
                <a:cs typeface="Roboto"/>
                <a:sym typeface="Roboto"/>
              </a:rPr>
              <a:t>6</a:t>
            </a:r>
            <a:r>
              <a:rPr b="1" lang="ko" sz="2600">
                <a:solidFill>
                  <a:srgbClr val="000000"/>
                </a:solidFill>
                <a:latin typeface="Roboto"/>
                <a:ea typeface="Roboto"/>
                <a:cs typeface="Roboto"/>
                <a:sym typeface="Roboto"/>
              </a:rPr>
              <a:t>. Hyperparameter tuning of Comparative model </a:t>
            </a:r>
            <a:endParaRPr b="1" sz="2600">
              <a:solidFill>
                <a:srgbClr val="000000"/>
              </a:solidFill>
              <a:latin typeface="Roboto"/>
              <a:ea typeface="Roboto"/>
              <a:cs typeface="Roboto"/>
              <a:sym typeface="Roboto"/>
            </a:endParaRPr>
          </a:p>
        </p:txBody>
      </p:sp>
      <p:graphicFrame>
        <p:nvGraphicFramePr>
          <p:cNvPr id="576" name="Google Shape;576;p69"/>
          <p:cNvGraphicFramePr/>
          <p:nvPr/>
        </p:nvGraphicFramePr>
        <p:xfrm>
          <a:off x="509988" y="1814925"/>
          <a:ext cx="3000000" cy="3000000"/>
        </p:xfrm>
        <a:graphic>
          <a:graphicData uri="http://schemas.openxmlformats.org/drawingml/2006/table">
            <a:tbl>
              <a:tblPr>
                <a:noFill/>
                <a:tableStyleId>{5A66405C-7497-430A-B69E-7FB134E2F284}</a:tableStyleId>
              </a:tblPr>
              <a:tblGrid>
                <a:gridCol w="975175"/>
                <a:gridCol w="975175"/>
                <a:gridCol w="975175"/>
              </a:tblGrid>
              <a:tr h="347025">
                <a:tc>
                  <a:txBody>
                    <a:bodyPr/>
                    <a:lstStyle/>
                    <a:p>
                      <a:pPr indent="0" lvl="0" marL="0" rtl="0" algn="ctr">
                        <a:spcBef>
                          <a:spcPts val="0"/>
                        </a:spcBef>
                        <a:spcAft>
                          <a:spcPts val="0"/>
                        </a:spcAft>
                        <a:buNone/>
                      </a:pPr>
                      <a:r>
                        <a:rPr lang="ko" sz="1000">
                          <a:latin typeface="Roboto"/>
                          <a:ea typeface="Roboto"/>
                          <a:cs typeface="Roboto"/>
                          <a:sym typeface="Roboto"/>
                        </a:rPr>
                        <a:t>Hyper</a:t>
                      </a:r>
                      <a:br>
                        <a:rPr lang="ko" sz="1000">
                          <a:latin typeface="Roboto"/>
                          <a:ea typeface="Roboto"/>
                          <a:cs typeface="Roboto"/>
                          <a:sym typeface="Roboto"/>
                        </a:rPr>
                      </a:br>
                      <a:r>
                        <a:rPr lang="ko" sz="1000">
                          <a:latin typeface="Roboto"/>
                          <a:ea typeface="Roboto"/>
                          <a:cs typeface="Roboto"/>
                          <a:sym typeface="Roboto"/>
                        </a:rPr>
                        <a:t>parameter</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ko" sz="1000">
                          <a:latin typeface="Roboto"/>
                          <a:ea typeface="Roboto"/>
                          <a:cs typeface="Roboto"/>
                          <a:sym typeface="Roboto"/>
                        </a:rPr>
                        <a:t>Combination</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 sz="1000">
                          <a:latin typeface="Roboto"/>
                          <a:ea typeface="Roboto"/>
                          <a:cs typeface="Roboto"/>
                          <a:sym typeface="Roboto"/>
                        </a:rPr>
                        <a:t>Best combination</a:t>
                      </a:r>
                      <a:endParaRPr b="1"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n hidden features</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(10, 20, 30)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20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num_layers</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(1, 2, 3)</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3</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dropout</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(0, 0.2, 0.5)</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Learning rate</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(1e-3, 1e-2, 1e-1)</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1e-3</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epoch</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(300, 400, 500)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500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577" name="Google Shape;577;p69"/>
          <p:cNvSpPr txBox="1"/>
          <p:nvPr/>
        </p:nvSpPr>
        <p:spPr>
          <a:xfrm>
            <a:off x="1323573" y="1261100"/>
            <a:ext cx="1298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LSTM</a:t>
            </a:r>
            <a:endParaRPr b="1" sz="1700">
              <a:solidFill>
                <a:schemeClr val="dk1"/>
              </a:solidFill>
              <a:latin typeface="Roboto"/>
              <a:ea typeface="Roboto"/>
              <a:cs typeface="Roboto"/>
              <a:sym typeface="Roboto"/>
            </a:endParaRPr>
          </a:p>
        </p:txBody>
      </p:sp>
      <p:sp>
        <p:nvSpPr>
          <p:cNvPr id="578" name="Google Shape;578;p69"/>
          <p:cNvSpPr txBox="1"/>
          <p:nvPr/>
        </p:nvSpPr>
        <p:spPr>
          <a:xfrm>
            <a:off x="4410398" y="1261100"/>
            <a:ext cx="1298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XGBoost</a:t>
            </a:r>
            <a:endParaRPr b="1" sz="1700">
              <a:solidFill>
                <a:schemeClr val="dk1"/>
              </a:solidFill>
              <a:latin typeface="Roboto"/>
              <a:ea typeface="Roboto"/>
              <a:cs typeface="Roboto"/>
              <a:sym typeface="Roboto"/>
            </a:endParaRPr>
          </a:p>
        </p:txBody>
      </p:sp>
      <p:graphicFrame>
        <p:nvGraphicFramePr>
          <p:cNvPr id="579" name="Google Shape;579;p69"/>
          <p:cNvGraphicFramePr/>
          <p:nvPr/>
        </p:nvGraphicFramePr>
        <p:xfrm>
          <a:off x="3596813" y="1814913"/>
          <a:ext cx="3000000" cy="3000000"/>
        </p:xfrm>
        <a:graphic>
          <a:graphicData uri="http://schemas.openxmlformats.org/drawingml/2006/table">
            <a:tbl>
              <a:tblPr>
                <a:noFill/>
                <a:tableStyleId>{5A66405C-7497-430A-B69E-7FB134E2F284}</a:tableStyleId>
              </a:tblPr>
              <a:tblGrid>
                <a:gridCol w="975175"/>
                <a:gridCol w="1039525"/>
                <a:gridCol w="910825"/>
              </a:tblGrid>
              <a:tr h="347025">
                <a:tc>
                  <a:txBody>
                    <a:bodyPr/>
                    <a:lstStyle/>
                    <a:p>
                      <a:pPr indent="0" lvl="0" marL="0" rtl="0" algn="ctr">
                        <a:spcBef>
                          <a:spcPts val="0"/>
                        </a:spcBef>
                        <a:spcAft>
                          <a:spcPts val="0"/>
                        </a:spcAft>
                        <a:buNone/>
                      </a:pPr>
                      <a:r>
                        <a:rPr lang="ko" sz="1000">
                          <a:latin typeface="Roboto"/>
                          <a:ea typeface="Roboto"/>
                          <a:cs typeface="Roboto"/>
                          <a:sym typeface="Roboto"/>
                        </a:rPr>
                        <a:t>Hyper</a:t>
                      </a:r>
                      <a:br>
                        <a:rPr lang="ko" sz="1000">
                          <a:latin typeface="Roboto"/>
                          <a:ea typeface="Roboto"/>
                          <a:cs typeface="Roboto"/>
                          <a:sym typeface="Roboto"/>
                        </a:rPr>
                      </a:br>
                      <a:r>
                        <a:rPr lang="ko" sz="1000">
                          <a:latin typeface="Roboto"/>
                          <a:ea typeface="Roboto"/>
                          <a:cs typeface="Roboto"/>
                          <a:sym typeface="Roboto"/>
                        </a:rPr>
                        <a:t>parameter</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ko" sz="1000">
                          <a:latin typeface="Roboto"/>
                          <a:ea typeface="Roboto"/>
                          <a:cs typeface="Roboto"/>
                          <a:sym typeface="Roboto"/>
                        </a:rPr>
                        <a:t>Combination</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 sz="1000">
                          <a:latin typeface="Roboto"/>
                          <a:ea typeface="Roboto"/>
                          <a:cs typeface="Roboto"/>
                          <a:sym typeface="Roboto"/>
                        </a:rPr>
                        <a:t>Best combination</a:t>
                      </a:r>
                      <a:endParaRPr b="1"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max_depth</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(6, 7, 8, 9)</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7</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n_estimators</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(800,900,1000)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1000</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gamma</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(0.5, 0.7, 0.9)</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0.5</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Learning rate</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(1e-3, 1e-2, 1e-1)</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1e-3</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graphicFrame>
        <p:nvGraphicFramePr>
          <p:cNvPr id="580" name="Google Shape;580;p69"/>
          <p:cNvGraphicFramePr/>
          <p:nvPr/>
        </p:nvGraphicFramePr>
        <p:xfrm>
          <a:off x="6683638" y="1814925"/>
          <a:ext cx="3000000" cy="3000000"/>
        </p:xfrm>
        <a:graphic>
          <a:graphicData uri="http://schemas.openxmlformats.org/drawingml/2006/table">
            <a:tbl>
              <a:tblPr>
                <a:noFill/>
                <a:tableStyleId>{5A66405C-7497-430A-B69E-7FB134E2F284}</a:tableStyleId>
              </a:tblPr>
              <a:tblGrid>
                <a:gridCol w="975175"/>
                <a:gridCol w="975175"/>
              </a:tblGrid>
              <a:tr h="347025">
                <a:tc>
                  <a:txBody>
                    <a:bodyPr/>
                    <a:lstStyle/>
                    <a:p>
                      <a:pPr indent="0" lvl="0" marL="0" rtl="0" algn="ctr">
                        <a:spcBef>
                          <a:spcPts val="0"/>
                        </a:spcBef>
                        <a:spcAft>
                          <a:spcPts val="0"/>
                        </a:spcAft>
                        <a:buNone/>
                      </a:pPr>
                      <a:r>
                        <a:rPr lang="ko" sz="1000">
                          <a:latin typeface="Roboto"/>
                          <a:ea typeface="Roboto"/>
                          <a:cs typeface="Roboto"/>
                          <a:sym typeface="Roboto"/>
                        </a:rPr>
                        <a:t>Hyper</a:t>
                      </a:r>
                      <a:br>
                        <a:rPr lang="ko" sz="1000">
                          <a:latin typeface="Roboto"/>
                          <a:ea typeface="Roboto"/>
                          <a:cs typeface="Roboto"/>
                          <a:sym typeface="Roboto"/>
                        </a:rPr>
                      </a:br>
                      <a:r>
                        <a:rPr lang="ko" sz="1000">
                          <a:latin typeface="Roboto"/>
                          <a:ea typeface="Roboto"/>
                          <a:cs typeface="Roboto"/>
                          <a:sym typeface="Roboto"/>
                        </a:rPr>
                        <a:t>parameter</a:t>
                      </a:r>
                      <a:endParaRPr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 sz="1000">
                          <a:latin typeface="Roboto"/>
                          <a:ea typeface="Roboto"/>
                          <a:cs typeface="Roboto"/>
                          <a:sym typeface="Roboto"/>
                        </a:rPr>
                        <a:t>Best combination</a:t>
                      </a:r>
                      <a:endParaRPr b="1" sz="1000">
                        <a:latin typeface="Roboto"/>
                        <a:ea typeface="Roboto"/>
                        <a:cs typeface="Roboto"/>
                        <a:sym typeface="Robo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p</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2</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d</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347025">
                <a:tc>
                  <a:txBody>
                    <a:bodyPr/>
                    <a:lstStyle/>
                    <a:p>
                      <a:pPr indent="0" lvl="0" marL="0" rtl="0" algn="ctr">
                        <a:spcBef>
                          <a:spcPts val="0"/>
                        </a:spcBef>
                        <a:spcAft>
                          <a:spcPts val="0"/>
                        </a:spcAft>
                        <a:buNone/>
                      </a:pPr>
                      <a:r>
                        <a:rPr lang="ko" sz="1000">
                          <a:latin typeface="Roboto"/>
                          <a:ea typeface="Roboto"/>
                          <a:cs typeface="Roboto"/>
                          <a:sym typeface="Roboto"/>
                        </a:rPr>
                        <a:t>q</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 sz="1000">
                          <a:latin typeface="Roboto"/>
                          <a:ea typeface="Roboto"/>
                          <a:cs typeface="Roboto"/>
                          <a:sym typeface="Roboto"/>
                        </a:rPr>
                        <a:t>1</a:t>
                      </a:r>
                      <a:endParaRPr sz="1000">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581" name="Google Shape;581;p69"/>
          <p:cNvSpPr txBox="1"/>
          <p:nvPr/>
        </p:nvSpPr>
        <p:spPr>
          <a:xfrm>
            <a:off x="7009623" y="1261100"/>
            <a:ext cx="1298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chemeClr val="dk1"/>
                </a:solidFill>
                <a:latin typeface="Roboto"/>
                <a:ea typeface="Roboto"/>
                <a:cs typeface="Roboto"/>
                <a:sym typeface="Roboto"/>
              </a:rPr>
              <a:t>ARIMA</a:t>
            </a:r>
            <a:endParaRPr b="1" sz="17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0"/>
          <p:cNvSpPr/>
          <p:nvPr/>
        </p:nvSpPr>
        <p:spPr>
          <a:xfrm>
            <a:off x="537300" y="10034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0"/>
          <p:cNvSpPr txBox="1"/>
          <p:nvPr>
            <p:ph type="title"/>
          </p:nvPr>
        </p:nvSpPr>
        <p:spPr>
          <a:xfrm>
            <a:off x="720000" y="430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7. </a:t>
            </a:r>
            <a:r>
              <a:rPr lang="ko"/>
              <a:t>Comparative RMSE</a:t>
            </a:r>
            <a:endParaRPr>
              <a:solidFill>
                <a:schemeClr val="dk2"/>
              </a:solidFill>
              <a:latin typeface="Roboto"/>
              <a:ea typeface="Roboto"/>
              <a:cs typeface="Roboto"/>
              <a:sym typeface="Roboto"/>
            </a:endParaRPr>
          </a:p>
        </p:txBody>
      </p:sp>
      <p:sp>
        <p:nvSpPr>
          <p:cNvPr id="588" name="Google Shape;588;p70"/>
          <p:cNvSpPr txBox="1"/>
          <p:nvPr>
            <p:ph idx="5" type="subTitle"/>
          </p:nvPr>
        </p:nvSpPr>
        <p:spPr>
          <a:xfrm>
            <a:off x="719998" y="1128000"/>
            <a:ext cx="45378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Comparative table with each models</a:t>
            </a:r>
            <a:endParaRPr/>
          </a:p>
        </p:txBody>
      </p:sp>
      <p:graphicFrame>
        <p:nvGraphicFramePr>
          <p:cNvPr id="589" name="Google Shape;589;p70"/>
          <p:cNvGraphicFramePr/>
          <p:nvPr/>
        </p:nvGraphicFramePr>
        <p:xfrm>
          <a:off x="1399050" y="1782938"/>
          <a:ext cx="3000000" cy="3000000"/>
        </p:xfrm>
        <a:graphic>
          <a:graphicData uri="http://schemas.openxmlformats.org/drawingml/2006/table">
            <a:tbl>
              <a:tblPr>
                <a:noFill/>
                <a:tableStyleId>{5A66405C-7497-430A-B69E-7FB134E2F284}</a:tableStyleId>
              </a:tblPr>
              <a:tblGrid>
                <a:gridCol w="805775"/>
                <a:gridCol w="917775"/>
                <a:gridCol w="917775"/>
                <a:gridCol w="917775"/>
                <a:gridCol w="917775"/>
                <a:gridCol w="917775"/>
                <a:gridCol w="917775"/>
              </a:tblGrid>
              <a:tr h="638225">
                <a:tc>
                  <a:txBody>
                    <a:bodyPr/>
                    <a:lstStyle/>
                    <a:p>
                      <a:pPr indent="0" lvl="0" marL="0" rtl="0" algn="ctr">
                        <a:spcBef>
                          <a:spcPts val="0"/>
                        </a:spcBef>
                        <a:spcAft>
                          <a:spcPts val="0"/>
                        </a:spcAft>
                        <a:buNone/>
                      </a:pPr>
                      <a:r>
                        <a:rPr b="1" lang="ko">
                          <a:latin typeface="Roboto"/>
                          <a:ea typeface="Roboto"/>
                          <a:cs typeface="Roboto"/>
                          <a:sym typeface="Roboto"/>
                        </a:rPr>
                        <a:t>Model</a:t>
                      </a:r>
                      <a:endParaRPr>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a:latin typeface="Roboto"/>
                          <a:ea typeface="Roboto"/>
                          <a:cs typeface="Roboto"/>
                          <a:sym typeface="Roboto"/>
                        </a:rPr>
                        <a:t>GCN-pro</a:t>
                      </a:r>
                      <a:endParaRPr>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ko">
                          <a:latin typeface="Roboto"/>
                          <a:ea typeface="Roboto"/>
                          <a:cs typeface="Roboto"/>
                          <a:sym typeface="Roboto"/>
                        </a:rPr>
                        <a:t>GCN-up</a:t>
                      </a:r>
                      <a:endParaRPr b="1">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a:latin typeface="Roboto"/>
                          <a:ea typeface="Roboto"/>
                          <a:cs typeface="Roboto"/>
                          <a:sym typeface="Roboto"/>
                        </a:rPr>
                        <a:t>CNN</a:t>
                      </a:r>
                      <a:endParaRPr b="1">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a:latin typeface="Roboto"/>
                          <a:ea typeface="Roboto"/>
                          <a:cs typeface="Roboto"/>
                          <a:sym typeface="Roboto"/>
                        </a:rPr>
                        <a:t>LSTM</a:t>
                      </a:r>
                      <a:endParaRPr b="1">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a:latin typeface="Roboto"/>
                          <a:ea typeface="Roboto"/>
                          <a:cs typeface="Roboto"/>
                          <a:sym typeface="Roboto"/>
                        </a:rPr>
                        <a:t>XGBoost</a:t>
                      </a:r>
                      <a:endParaRPr b="1">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a:latin typeface="Roboto"/>
                          <a:ea typeface="Roboto"/>
                          <a:cs typeface="Roboto"/>
                          <a:sym typeface="Roboto"/>
                        </a:rPr>
                        <a:t>ARIMA</a:t>
                      </a:r>
                      <a:endParaRPr b="1">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tcPr>
                </a:tc>
              </a:tr>
              <a:tr h="1058200">
                <a:tc>
                  <a:txBody>
                    <a:bodyPr/>
                    <a:lstStyle/>
                    <a:p>
                      <a:pPr indent="0" lvl="0" marL="0" rtl="0" algn="ctr">
                        <a:spcBef>
                          <a:spcPts val="0"/>
                        </a:spcBef>
                        <a:spcAft>
                          <a:spcPts val="0"/>
                        </a:spcAft>
                        <a:buNone/>
                      </a:pPr>
                      <a:r>
                        <a:rPr lang="ko">
                          <a:latin typeface="Roboto"/>
                          <a:ea typeface="Roboto"/>
                          <a:cs typeface="Roboto"/>
                          <a:sym typeface="Roboto"/>
                        </a:rPr>
                        <a:t>RMSE</a:t>
                      </a:r>
                      <a:endParaRPr>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14.65</a:t>
                      </a:r>
                      <a:endParaRPr>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23.35</a:t>
                      </a:r>
                      <a:endParaRPr>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18.98</a:t>
                      </a:r>
                      <a:endParaRPr>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23.3</a:t>
                      </a:r>
                      <a:endParaRPr>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24.5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a:latin typeface="Roboto"/>
                          <a:ea typeface="Roboto"/>
                          <a:cs typeface="Roboto"/>
                          <a:sym typeface="Roboto"/>
                        </a:rPr>
                        <a:t>31.7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1"/>
          <p:cNvSpPr/>
          <p:nvPr/>
        </p:nvSpPr>
        <p:spPr>
          <a:xfrm>
            <a:off x="1284875" y="1128975"/>
            <a:ext cx="6880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1"/>
          <p:cNvSpPr txBox="1"/>
          <p:nvPr>
            <p:ph type="title"/>
          </p:nvPr>
        </p:nvSpPr>
        <p:spPr>
          <a:xfrm>
            <a:off x="2393975" y="1838963"/>
            <a:ext cx="47154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Result Analysis</a:t>
            </a:r>
            <a:endParaRPr sz="3000">
              <a:latin typeface="Roboto"/>
              <a:ea typeface="Roboto"/>
              <a:cs typeface="Roboto"/>
              <a:sym typeface="Roboto"/>
            </a:endParaRPr>
          </a:p>
        </p:txBody>
      </p:sp>
      <p:grpSp>
        <p:nvGrpSpPr>
          <p:cNvPr id="596" name="Google Shape;596;p71"/>
          <p:cNvGrpSpPr/>
          <p:nvPr/>
        </p:nvGrpSpPr>
        <p:grpSpPr>
          <a:xfrm>
            <a:off x="7551253" y="537213"/>
            <a:ext cx="613849" cy="147600"/>
            <a:chOff x="7896778" y="539500"/>
            <a:chExt cx="613849" cy="147600"/>
          </a:xfrm>
        </p:grpSpPr>
        <p:sp>
          <p:nvSpPr>
            <p:cNvPr id="597" name="Google Shape;597;p71"/>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1"/>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1"/>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0" name="Google Shape;600;p71"/>
          <p:cNvCxnSpPr/>
          <p:nvPr/>
        </p:nvCxnSpPr>
        <p:spPr>
          <a:xfrm>
            <a:off x="2500913" y="2651000"/>
            <a:ext cx="4848300" cy="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71"/>
          <p:cNvSpPr/>
          <p:nvPr/>
        </p:nvSpPr>
        <p:spPr>
          <a:xfrm>
            <a:off x="456138" y="1754175"/>
            <a:ext cx="1635000" cy="16350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71"/>
          <p:cNvSpPr txBox="1"/>
          <p:nvPr>
            <p:ph idx="3" type="title"/>
          </p:nvPr>
        </p:nvSpPr>
        <p:spPr>
          <a:xfrm>
            <a:off x="727038"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ko"/>
              <a:t>03</a:t>
            </a:r>
            <a:endParaRPr/>
          </a:p>
        </p:txBody>
      </p:sp>
      <p:grpSp>
        <p:nvGrpSpPr>
          <p:cNvPr id="603" name="Google Shape;603;p71"/>
          <p:cNvGrpSpPr/>
          <p:nvPr/>
        </p:nvGrpSpPr>
        <p:grpSpPr>
          <a:xfrm>
            <a:off x="7551253" y="537213"/>
            <a:ext cx="613849" cy="147600"/>
            <a:chOff x="7896778" y="539500"/>
            <a:chExt cx="613849" cy="147600"/>
          </a:xfrm>
        </p:grpSpPr>
        <p:sp>
          <p:nvSpPr>
            <p:cNvPr id="604" name="Google Shape;604;p71"/>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1"/>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1"/>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71"/>
          <p:cNvSpPr txBox="1"/>
          <p:nvPr>
            <p:ph idx="1" type="subTitle"/>
          </p:nvPr>
        </p:nvSpPr>
        <p:spPr>
          <a:xfrm>
            <a:off x="2461500" y="2733647"/>
            <a:ext cx="3943200" cy="14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Performance Analysis</a:t>
            </a:r>
            <a:br>
              <a:rPr b="1" lang="ko"/>
            </a:br>
            <a:r>
              <a:rPr b="1" lang="ko"/>
              <a:t>Spatial Feature Analysis</a:t>
            </a:r>
            <a:br>
              <a:rPr b="1" lang="ko"/>
            </a:br>
            <a:r>
              <a:rPr b="1" lang="ko"/>
              <a:t>Result Analysis</a:t>
            </a:r>
            <a:br>
              <a:rPr b="1" lang="ko"/>
            </a:br>
            <a:endParaRPr b="1"/>
          </a:p>
          <a:p>
            <a:pPr indent="0" lvl="0" marL="0" rtl="0" algn="l">
              <a:spcBef>
                <a:spcPts val="1600"/>
              </a:spcBef>
              <a:spcAft>
                <a:spcPts val="1600"/>
              </a:spcAft>
              <a:buNone/>
            </a:pPr>
            <a:r>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2"/>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a:latin typeface="Roboto"/>
                <a:ea typeface="Roboto"/>
                <a:cs typeface="Roboto"/>
                <a:sym typeface="Roboto"/>
              </a:rPr>
              <a:t>GCN Performance Analysis </a:t>
            </a:r>
            <a:endParaRPr b="1">
              <a:solidFill>
                <a:schemeClr val="dk2"/>
              </a:solidFill>
              <a:latin typeface="Roboto"/>
              <a:ea typeface="Roboto"/>
              <a:cs typeface="Roboto"/>
              <a:sym typeface="Roboto"/>
            </a:endParaRPr>
          </a:p>
        </p:txBody>
      </p:sp>
      <p:pic>
        <p:nvPicPr>
          <p:cNvPr id="614" name="Google Shape;614;p72"/>
          <p:cNvPicPr preferRelativeResize="0"/>
          <p:nvPr/>
        </p:nvPicPr>
        <p:blipFill>
          <a:blip r:embed="rId3">
            <a:alphaModFix/>
          </a:blip>
          <a:stretch>
            <a:fillRect/>
          </a:stretch>
        </p:blipFill>
        <p:spPr>
          <a:xfrm>
            <a:off x="662952" y="1155850"/>
            <a:ext cx="4271675" cy="3328875"/>
          </a:xfrm>
          <a:prstGeom prst="rect">
            <a:avLst/>
          </a:prstGeom>
          <a:noFill/>
          <a:ln>
            <a:noFill/>
          </a:ln>
          <a:effectLst>
            <a:outerShdw blurRad="157163" rotWithShape="0" algn="bl" dir="4560000" dist="114300">
              <a:srgbClr val="000000">
                <a:alpha val="70000"/>
              </a:srgbClr>
            </a:outerShdw>
          </a:effectLst>
        </p:spPr>
      </p:pic>
      <p:sp>
        <p:nvSpPr>
          <p:cNvPr id="615" name="Google Shape;615;p72"/>
          <p:cNvSpPr txBox="1"/>
          <p:nvPr/>
        </p:nvSpPr>
        <p:spPr>
          <a:xfrm>
            <a:off x="2089975" y="1422150"/>
            <a:ext cx="3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600">
                <a:solidFill>
                  <a:srgbClr val="FF0000"/>
                </a:solidFill>
                <a:latin typeface="Roboto"/>
                <a:ea typeface="Roboto"/>
                <a:cs typeface="Roboto"/>
                <a:sym typeface="Roboto"/>
              </a:rPr>
              <a:t>①</a:t>
            </a:r>
            <a:endParaRPr b="1" sz="1600">
              <a:solidFill>
                <a:srgbClr val="FF0000"/>
              </a:solidFill>
              <a:latin typeface="Roboto"/>
              <a:ea typeface="Roboto"/>
              <a:cs typeface="Roboto"/>
              <a:sym typeface="Roboto"/>
            </a:endParaRPr>
          </a:p>
        </p:txBody>
      </p:sp>
      <p:sp>
        <p:nvSpPr>
          <p:cNvPr id="616" name="Google Shape;616;p72"/>
          <p:cNvSpPr txBox="1"/>
          <p:nvPr/>
        </p:nvSpPr>
        <p:spPr>
          <a:xfrm>
            <a:off x="3035875" y="1309925"/>
            <a:ext cx="3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600">
                <a:solidFill>
                  <a:srgbClr val="FF0000"/>
                </a:solidFill>
                <a:latin typeface="Roboto"/>
                <a:ea typeface="Roboto"/>
                <a:cs typeface="Roboto"/>
                <a:sym typeface="Roboto"/>
              </a:rPr>
              <a:t>②</a:t>
            </a:r>
            <a:endParaRPr b="1" sz="1600">
              <a:solidFill>
                <a:srgbClr val="FF0000"/>
              </a:solidFill>
              <a:latin typeface="Roboto"/>
              <a:ea typeface="Roboto"/>
              <a:cs typeface="Roboto"/>
              <a:sym typeface="Roboto"/>
            </a:endParaRPr>
          </a:p>
        </p:txBody>
      </p:sp>
      <p:cxnSp>
        <p:nvCxnSpPr>
          <p:cNvPr id="617" name="Google Shape;617;p72"/>
          <p:cNvCxnSpPr/>
          <p:nvPr/>
        </p:nvCxnSpPr>
        <p:spPr>
          <a:xfrm flipH="1" rot="10800000">
            <a:off x="2209800" y="3974175"/>
            <a:ext cx="504000" cy="3600"/>
          </a:xfrm>
          <a:prstGeom prst="straightConnector1">
            <a:avLst/>
          </a:prstGeom>
          <a:noFill/>
          <a:ln cap="flat" cmpd="sng" w="9525">
            <a:solidFill>
              <a:srgbClr val="FF0000"/>
            </a:solidFill>
            <a:prstDash val="solid"/>
            <a:round/>
            <a:headEnd len="med" w="med" type="stealth"/>
            <a:tailEnd len="med" w="med" type="stealth"/>
          </a:ln>
          <a:effectLst>
            <a:outerShdw blurRad="57150" rotWithShape="0" algn="bl" dir="5400000" dist="19050">
              <a:srgbClr val="000000">
                <a:alpha val="50000"/>
              </a:srgbClr>
            </a:outerShdw>
          </a:effectLst>
        </p:spPr>
      </p:cxnSp>
      <p:cxnSp>
        <p:nvCxnSpPr>
          <p:cNvPr id="618" name="Google Shape;618;p72"/>
          <p:cNvCxnSpPr/>
          <p:nvPr/>
        </p:nvCxnSpPr>
        <p:spPr>
          <a:xfrm flipH="1" rot="10800000">
            <a:off x="3581400" y="3974175"/>
            <a:ext cx="1116000" cy="3600"/>
          </a:xfrm>
          <a:prstGeom prst="straightConnector1">
            <a:avLst/>
          </a:prstGeom>
          <a:noFill/>
          <a:ln cap="flat" cmpd="sng" w="9525">
            <a:solidFill>
              <a:srgbClr val="FF0000"/>
            </a:solidFill>
            <a:prstDash val="solid"/>
            <a:round/>
            <a:headEnd len="med" w="med" type="none"/>
            <a:tailEnd len="med" w="med" type="stealth"/>
          </a:ln>
          <a:effectLst>
            <a:outerShdw blurRad="57150" rotWithShape="0" algn="bl" dir="5400000" dist="19050">
              <a:srgbClr val="000000">
                <a:alpha val="50000"/>
              </a:srgbClr>
            </a:outerShdw>
          </a:effectLst>
        </p:spPr>
      </p:cxnSp>
      <p:sp>
        <p:nvSpPr>
          <p:cNvPr id="619" name="Google Shape;619;p72"/>
          <p:cNvSpPr txBox="1"/>
          <p:nvPr/>
        </p:nvSpPr>
        <p:spPr>
          <a:xfrm>
            <a:off x="2013775" y="3645950"/>
            <a:ext cx="3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600">
                <a:solidFill>
                  <a:srgbClr val="FF0000"/>
                </a:solidFill>
                <a:latin typeface="Roboto"/>
                <a:ea typeface="Roboto"/>
                <a:cs typeface="Roboto"/>
                <a:sym typeface="Roboto"/>
              </a:rPr>
              <a:t>①</a:t>
            </a:r>
            <a:endParaRPr b="1" sz="1600">
              <a:solidFill>
                <a:srgbClr val="FF0000"/>
              </a:solidFill>
              <a:latin typeface="Roboto"/>
              <a:ea typeface="Roboto"/>
              <a:cs typeface="Roboto"/>
              <a:sym typeface="Roboto"/>
            </a:endParaRPr>
          </a:p>
        </p:txBody>
      </p:sp>
      <p:sp>
        <p:nvSpPr>
          <p:cNvPr id="620" name="Google Shape;620;p72"/>
          <p:cNvSpPr txBox="1"/>
          <p:nvPr/>
        </p:nvSpPr>
        <p:spPr>
          <a:xfrm>
            <a:off x="3324750" y="3645950"/>
            <a:ext cx="36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600">
                <a:solidFill>
                  <a:srgbClr val="FF0000"/>
                </a:solidFill>
                <a:latin typeface="Roboto"/>
                <a:ea typeface="Roboto"/>
                <a:cs typeface="Roboto"/>
                <a:sym typeface="Roboto"/>
              </a:rPr>
              <a:t>②</a:t>
            </a:r>
            <a:endParaRPr b="1" sz="1600">
              <a:solidFill>
                <a:srgbClr val="FF0000"/>
              </a:solidFill>
              <a:latin typeface="Roboto"/>
              <a:ea typeface="Roboto"/>
              <a:cs typeface="Roboto"/>
              <a:sym typeface="Roboto"/>
            </a:endParaRPr>
          </a:p>
        </p:txBody>
      </p:sp>
      <p:sp>
        <p:nvSpPr>
          <p:cNvPr id="621" name="Google Shape;621;p72"/>
          <p:cNvSpPr txBox="1"/>
          <p:nvPr/>
        </p:nvSpPr>
        <p:spPr>
          <a:xfrm>
            <a:off x="5292100" y="2422150"/>
            <a:ext cx="3132000" cy="1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Roboto"/>
                <a:ea typeface="Roboto"/>
                <a:cs typeface="Roboto"/>
                <a:sym typeface="Roboto"/>
              </a:rPr>
              <a:t>(2)</a:t>
            </a:r>
            <a:endParaRPr>
              <a:solidFill>
                <a:schemeClr val="dk1"/>
              </a:solidFill>
              <a:latin typeface="Roboto"/>
              <a:ea typeface="Roboto"/>
              <a:cs typeface="Roboto"/>
              <a:sym typeface="Roboto"/>
            </a:endParaRPr>
          </a:p>
          <a:p>
            <a:pPr indent="0" lvl="0" marL="0" rtl="0" algn="l">
              <a:spcBef>
                <a:spcPts val="0"/>
              </a:spcBef>
              <a:spcAft>
                <a:spcPts val="0"/>
              </a:spcAft>
              <a:buNone/>
            </a:pPr>
            <a:r>
              <a:rPr lang="ko">
                <a:solidFill>
                  <a:schemeClr val="dk1"/>
                </a:solidFill>
                <a:latin typeface="Roboto"/>
                <a:ea typeface="Roboto"/>
                <a:cs typeface="Roboto"/>
                <a:sym typeface="Roboto"/>
              </a:rPr>
              <a:t>The model's performance declines after about three weeks from the initial prediction starting point of September 1st. This decrease in accuracy over time is a common issue observed in time series models.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622" name="Google Shape;622;p72"/>
          <p:cNvSpPr txBox="1"/>
          <p:nvPr/>
        </p:nvSpPr>
        <p:spPr>
          <a:xfrm>
            <a:off x="5292100" y="1541550"/>
            <a:ext cx="31320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Roboto"/>
                <a:ea typeface="Roboto"/>
                <a:cs typeface="Roboto"/>
                <a:sym typeface="Roboto"/>
              </a:rPr>
              <a:t>(</a:t>
            </a:r>
            <a:r>
              <a:rPr lang="ko">
                <a:solidFill>
                  <a:schemeClr val="dk1"/>
                </a:solidFill>
                <a:latin typeface="Roboto"/>
                <a:ea typeface="Roboto"/>
                <a:cs typeface="Roboto"/>
                <a:sym typeface="Roboto"/>
              </a:rPr>
              <a:t>1)</a:t>
            </a:r>
            <a:endParaRPr>
              <a:solidFill>
                <a:schemeClr val="dk1"/>
              </a:solidFill>
              <a:latin typeface="Roboto"/>
              <a:ea typeface="Roboto"/>
              <a:cs typeface="Roboto"/>
              <a:sym typeface="Roboto"/>
            </a:endParaRPr>
          </a:p>
          <a:p>
            <a:pPr indent="0" lvl="0" marL="0" rtl="0" algn="l">
              <a:spcBef>
                <a:spcPts val="0"/>
              </a:spcBef>
              <a:spcAft>
                <a:spcPts val="0"/>
              </a:spcAft>
              <a:buNone/>
            </a:pPr>
            <a:r>
              <a:rPr lang="ko">
                <a:solidFill>
                  <a:schemeClr val="dk1"/>
                </a:solidFill>
                <a:latin typeface="Roboto"/>
                <a:ea typeface="Roboto"/>
                <a:cs typeface="Roboto"/>
                <a:sym typeface="Roboto"/>
              </a:rPr>
              <a:t>September 9-12 is an exception due to the Chuseok holiday</a:t>
            </a:r>
            <a:endParaRPr>
              <a:solidFill>
                <a:schemeClr val="dk1"/>
              </a:solidFill>
              <a:latin typeface="Roboto"/>
              <a:ea typeface="Roboto"/>
              <a:cs typeface="Roboto"/>
              <a:sym typeface="Roboto"/>
            </a:endParaRPr>
          </a:p>
        </p:txBody>
      </p:sp>
      <p:sp>
        <p:nvSpPr>
          <p:cNvPr id="623" name="Google Shape;623;p72"/>
          <p:cNvSpPr txBox="1"/>
          <p:nvPr/>
        </p:nvSpPr>
        <p:spPr>
          <a:xfrm>
            <a:off x="6443525" y="1280400"/>
            <a:ext cx="2013600" cy="43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ko" sz="1100">
                <a:solidFill>
                  <a:schemeClr val="lt2"/>
                </a:solidFill>
                <a:latin typeface="Roboto"/>
                <a:ea typeface="Roboto"/>
                <a:cs typeface="Roboto"/>
                <a:sym typeface="Roboto"/>
              </a:rPr>
              <a:t>Orange: Prediction value</a:t>
            </a:r>
            <a:endParaRPr b="1" sz="1100">
              <a:solidFill>
                <a:schemeClr val="lt2"/>
              </a:solidFill>
              <a:latin typeface="Roboto"/>
              <a:ea typeface="Roboto"/>
              <a:cs typeface="Roboto"/>
              <a:sym typeface="Roboto"/>
            </a:endParaRPr>
          </a:p>
          <a:p>
            <a:pPr indent="0" lvl="0" marL="0" rtl="0" algn="r">
              <a:spcBef>
                <a:spcPts val="0"/>
              </a:spcBef>
              <a:spcAft>
                <a:spcPts val="0"/>
              </a:spcAft>
              <a:buNone/>
            </a:pPr>
            <a:r>
              <a:rPr b="1" lang="ko" sz="1100">
                <a:solidFill>
                  <a:schemeClr val="lt2"/>
                </a:solidFill>
                <a:latin typeface="Roboto"/>
                <a:ea typeface="Roboto"/>
                <a:cs typeface="Roboto"/>
                <a:sym typeface="Roboto"/>
              </a:rPr>
              <a:t>Blue :        Actual value</a:t>
            </a:r>
            <a:endParaRPr b="1" sz="1100">
              <a:solidFill>
                <a:schemeClr val="lt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3"/>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a:latin typeface="Roboto"/>
                <a:ea typeface="Roboto"/>
                <a:cs typeface="Roboto"/>
                <a:sym typeface="Roboto"/>
              </a:rPr>
              <a:t>GCN Performance Analysis </a:t>
            </a:r>
            <a:endParaRPr b="1">
              <a:solidFill>
                <a:schemeClr val="dk2"/>
              </a:solidFill>
              <a:latin typeface="Roboto"/>
              <a:ea typeface="Roboto"/>
              <a:cs typeface="Roboto"/>
              <a:sym typeface="Roboto"/>
            </a:endParaRPr>
          </a:p>
        </p:txBody>
      </p:sp>
      <p:sp>
        <p:nvSpPr>
          <p:cNvPr id="630" name="Google Shape;630;p73"/>
          <p:cNvSpPr txBox="1"/>
          <p:nvPr/>
        </p:nvSpPr>
        <p:spPr>
          <a:xfrm>
            <a:off x="6443525" y="1280400"/>
            <a:ext cx="2013600" cy="43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ko" sz="1100">
                <a:solidFill>
                  <a:schemeClr val="lt2"/>
                </a:solidFill>
                <a:latin typeface="Roboto"/>
                <a:ea typeface="Roboto"/>
                <a:cs typeface="Roboto"/>
                <a:sym typeface="Roboto"/>
              </a:rPr>
              <a:t>Orange: Prediction value</a:t>
            </a:r>
            <a:endParaRPr b="1" sz="1100">
              <a:solidFill>
                <a:schemeClr val="lt2"/>
              </a:solidFill>
              <a:latin typeface="Roboto"/>
              <a:ea typeface="Roboto"/>
              <a:cs typeface="Roboto"/>
              <a:sym typeface="Roboto"/>
            </a:endParaRPr>
          </a:p>
          <a:p>
            <a:pPr indent="0" lvl="0" marL="0" rtl="0" algn="r">
              <a:spcBef>
                <a:spcPts val="0"/>
              </a:spcBef>
              <a:spcAft>
                <a:spcPts val="0"/>
              </a:spcAft>
              <a:buNone/>
            </a:pPr>
            <a:r>
              <a:rPr b="1" lang="ko" sz="1100">
                <a:solidFill>
                  <a:schemeClr val="lt2"/>
                </a:solidFill>
                <a:latin typeface="Roboto"/>
                <a:ea typeface="Roboto"/>
                <a:cs typeface="Roboto"/>
                <a:sym typeface="Roboto"/>
              </a:rPr>
              <a:t>Blue :        Actual value</a:t>
            </a:r>
            <a:endParaRPr b="1" sz="1100">
              <a:solidFill>
                <a:schemeClr val="lt2"/>
              </a:solidFill>
              <a:latin typeface="Roboto"/>
              <a:ea typeface="Roboto"/>
              <a:cs typeface="Roboto"/>
              <a:sym typeface="Roboto"/>
            </a:endParaRPr>
          </a:p>
        </p:txBody>
      </p:sp>
      <p:sp>
        <p:nvSpPr>
          <p:cNvPr id="631" name="Google Shape;631;p73"/>
          <p:cNvSpPr txBox="1"/>
          <p:nvPr>
            <p:ph idx="5" type="subTitle"/>
          </p:nvPr>
        </p:nvSpPr>
        <p:spPr>
          <a:xfrm>
            <a:off x="719995" y="1280400"/>
            <a:ext cx="337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Comparative with LSTM</a:t>
            </a:r>
            <a:endParaRPr/>
          </a:p>
        </p:txBody>
      </p:sp>
      <p:pic>
        <p:nvPicPr>
          <p:cNvPr id="632" name="Google Shape;632;p73"/>
          <p:cNvPicPr preferRelativeResize="0"/>
          <p:nvPr/>
        </p:nvPicPr>
        <p:blipFill>
          <a:blip r:embed="rId3">
            <a:alphaModFix/>
          </a:blip>
          <a:stretch>
            <a:fillRect/>
          </a:stretch>
        </p:blipFill>
        <p:spPr>
          <a:xfrm>
            <a:off x="4953425" y="1661300"/>
            <a:ext cx="3946099" cy="2880000"/>
          </a:xfrm>
          <a:prstGeom prst="rect">
            <a:avLst/>
          </a:prstGeom>
          <a:noFill/>
          <a:ln>
            <a:noFill/>
          </a:ln>
          <a:effectLst>
            <a:outerShdw blurRad="57150" rotWithShape="0" algn="bl" dir="5400000" dist="19050">
              <a:srgbClr val="000000">
                <a:alpha val="70000"/>
              </a:srgbClr>
            </a:outerShdw>
          </a:effectLst>
        </p:spPr>
      </p:pic>
      <p:pic>
        <p:nvPicPr>
          <p:cNvPr id="633" name="Google Shape;633;p73"/>
          <p:cNvPicPr preferRelativeResize="0"/>
          <p:nvPr/>
        </p:nvPicPr>
        <p:blipFill>
          <a:blip r:embed="rId4">
            <a:alphaModFix/>
          </a:blip>
          <a:stretch>
            <a:fillRect/>
          </a:stretch>
        </p:blipFill>
        <p:spPr>
          <a:xfrm>
            <a:off x="672815" y="1810800"/>
            <a:ext cx="3695739" cy="2880000"/>
          </a:xfrm>
          <a:prstGeom prst="rect">
            <a:avLst/>
          </a:prstGeom>
          <a:noFill/>
          <a:ln>
            <a:noFill/>
          </a:ln>
          <a:effectLst>
            <a:outerShdw blurRad="157163" rotWithShape="0" algn="bl" dir="4560000" dist="114300">
              <a:srgbClr val="000000">
                <a:alpha val="7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4"/>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Spatial Feature </a:t>
            </a:r>
            <a:r>
              <a:rPr lang="ko"/>
              <a:t>Analysis</a:t>
            </a:r>
            <a:endParaRPr/>
          </a:p>
        </p:txBody>
      </p:sp>
      <p:sp>
        <p:nvSpPr>
          <p:cNvPr id="640" name="Google Shape;640;p74"/>
          <p:cNvSpPr txBox="1"/>
          <p:nvPr>
            <p:ph idx="5" type="subTitle"/>
          </p:nvPr>
        </p:nvSpPr>
        <p:spPr>
          <a:xfrm>
            <a:off x="5328875" y="1327825"/>
            <a:ext cx="24108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Heatmap of Seoul</a:t>
            </a:r>
            <a:r>
              <a:rPr lang="ko"/>
              <a:t> </a:t>
            </a:r>
            <a:endParaRPr/>
          </a:p>
        </p:txBody>
      </p:sp>
      <p:sp>
        <p:nvSpPr>
          <p:cNvPr id="641" name="Google Shape;641;p74"/>
          <p:cNvSpPr txBox="1"/>
          <p:nvPr/>
        </p:nvSpPr>
        <p:spPr>
          <a:xfrm>
            <a:off x="5328875" y="1858225"/>
            <a:ext cx="309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latin typeface="Roboto"/>
                <a:ea typeface="Roboto"/>
                <a:cs typeface="Roboto"/>
                <a:sym typeface="Roboto"/>
              </a:rPr>
              <a:t>In most cases, the actual RMSE values are relatively small, however, due to the map's scale, they overlap and appear significantly larger.</a:t>
            </a:r>
            <a:endParaRPr>
              <a:solidFill>
                <a:schemeClr val="dk1"/>
              </a:solidFill>
              <a:latin typeface="Roboto"/>
              <a:ea typeface="Roboto"/>
              <a:cs typeface="Roboto"/>
              <a:sym typeface="Roboto"/>
            </a:endParaRPr>
          </a:p>
        </p:txBody>
      </p:sp>
      <p:pic>
        <p:nvPicPr>
          <p:cNvPr id="642" name="Google Shape;642;p74"/>
          <p:cNvPicPr preferRelativeResize="0"/>
          <p:nvPr/>
        </p:nvPicPr>
        <p:blipFill>
          <a:blip r:embed="rId3">
            <a:alphaModFix/>
          </a:blip>
          <a:stretch>
            <a:fillRect/>
          </a:stretch>
        </p:blipFill>
        <p:spPr>
          <a:xfrm>
            <a:off x="537300" y="1309307"/>
            <a:ext cx="4714348" cy="2822169"/>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Result</a:t>
            </a:r>
            <a:r>
              <a:rPr lang="ko"/>
              <a:t> Analysis</a:t>
            </a:r>
            <a:endParaRPr/>
          </a:p>
        </p:txBody>
      </p:sp>
      <p:sp>
        <p:nvSpPr>
          <p:cNvPr id="649" name="Google Shape;649;p75"/>
          <p:cNvSpPr txBox="1"/>
          <p:nvPr/>
        </p:nvSpPr>
        <p:spPr>
          <a:xfrm>
            <a:off x="720000" y="1461138"/>
            <a:ext cx="28119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latin typeface="Roboto"/>
                <a:ea typeface="Roboto"/>
                <a:cs typeface="Roboto"/>
                <a:sym typeface="Roboto"/>
              </a:rPr>
              <a:t>Bicycle rental station with the </a:t>
            </a:r>
            <a:r>
              <a:rPr b="1" lang="ko">
                <a:solidFill>
                  <a:schemeClr val="dk2"/>
                </a:solidFill>
                <a:latin typeface="Roboto"/>
                <a:ea typeface="Roboto"/>
                <a:cs typeface="Roboto"/>
                <a:sym typeface="Roboto"/>
              </a:rPr>
              <a:t>highest</a:t>
            </a:r>
            <a:r>
              <a:rPr lang="ko">
                <a:solidFill>
                  <a:schemeClr val="dk2"/>
                </a:solidFill>
                <a:latin typeface="Roboto"/>
                <a:ea typeface="Roboto"/>
                <a:cs typeface="Roboto"/>
                <a:sym typeface="Roboto"/>
              </a:rPr>
              <a:t> </a:t>
            </a:r>
            <a:r>
              <a:rPr b="1" lang="ko">
                <a:solidFill>
                  <a:schemeClr val="dk2"/>
                </a:solidFill>
                <a:latin typeface="Roboto"/>
                <a:ea typeface="Roboto"/>
                <a:cs typeface="Roboto"/>
                <a:sym typeface="Roboto"/>
              </a:rPr>
              <a:t>average RMSE</a:t>
            </a:r>
            <a:r>
              <a:rPr lang="ko">
                <a:solidFill>
                  <a:schemeClr val="dk2"/>
                </a:solidFill>
                <a:latin typeface="Roboto"/>
                <a:ea typeface="Roboto"/>
                <a:cs typeface="Roboto"/>
                <a:sym typeface="Roboto"/>
              </a:rPr>
              <a:t> for September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pic>
        <p:nvPicPr>
          <p:cNvPr id="650" name="Google Shape;650;p75"/>
          <p:cNvPicPr preferRelativeResize="0"/>
          <p:nvPr/>
        </p:nvPicPr>
        <p:blipFill>
          <a:blip r:embed="rId3">
            <a:alphaModFix/>
          </a:blip>
          <a:stretch>
            <a:fillRect/>
          </a:stretch>
        </p:blipFill>
        <p:spPr>
          <a:xfrm>
            <a:off x="5532225" y="1253345"/>
            <a:ext cx="2965424" cy="3025805"/>
          </a:xfrm>
          <a:prstGeom prst="rect">
            <a:avLst/>
          </a:prstGeom>
          <a:noFill/>
          <a:ln>
            <a:noFill/>
          </a:ln>
          <a:effectLst>
            <a:outerShdw blurRad="57150" rotWithShape="0" algn="bl" dir="5400000" dist="19050">
              <a:srgbClr val="000000">
                <a:alpha val="70000"/>
              </a:srgbClr>
            </a:outerShdw>
          </a:effectLst>
        </p:spPr>
      </p:pic>
      <p:sp>
        <p:nvSpPr>
          <p:cNvPr id="651" name="Google Shape;651;p75"/>
          <p:cNvSpPr txBox="1"/>
          <p:nvPr>
            <p:ph idx="5" type="subTitle"/>
          </p:nvPr>
        </p:nvSpPr>
        <p:spPr>
          <a:xfrm>
            <a:off x="567606" y="975600"/>
            <a:ext cx="351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Worst case</a:t>
            </a:r>
            <a:endParaRPr/>
          </a:p>
        </p:txBody>
      </p:sp>
      <p:pic>
        <p:nvPicPr>
          <p:cNvPr id="652" name="Google Shape;652;p75"/>
          <p:cNvPicPr preferRelativeResize="0"/>
          <p:nvPr/>
        </p:nvPicPr>
        <p:blipFill rotWithShape="1">
          <a:blip r:embed="rId4">
            <a:alphaModFix/>
          </a:blip>
          <a:srcRect b="0" l="0" r="0" t="49241"/>
          <a:stretch/>
        </p:blipFill>
        <p:spPr>
          <a:xfrm>
            <a:off x="567600" y="2464207"/>
            <a:ext cx="4812225" cy="16224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solidFill>
                <a:schemeClr val="dk2"/>
              </a:solidFill>
              <a:latin typeface="Roboto"/>
              <a:ea typeface="Roboto"/>
              <a:cs typeface="Roboto"/>
              <a:sym typeface="Roboto"/>
            </a:endParaRPr>
          </a:p>
        </p:txBody>
      </p:sp>
      <p:sp>
        <p:nvSpPr>
          <p:cNvPr id="261" name="Google Shape;261;p40"/>
          <p:cNvSpPr txBox="1"/>
          <p:nvPr>
            <p:ph idx="5" type="subTitle"/>
          </p:nvPr>
        </p:nvSpPr>
        <p:spPr>
          <a:xfrm>
            <a:off x="720006" y="1280400"/>
            <a:ext cx="351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Selection of topics</a:t>
            </a:r>
            <a:endParaRPr/>
          </a:p>
        </p:txBody>
      </p:sp>
      <p:pic>
        <p:nvPicPr>
          <p:cNvPr id="262" name="Google Shape;262;p40"/>
          <p:cNvPicPr preferRelativeResize="0"/>
          <p:nvPr/>
        </p:nvPicPr>
        <p:blipFill>
          <a:blip r:embed="rId3">
            <a:alphaModFix/>
          </a:blip>
          <a:stretch>
            <a:fillRect/>
          </a:stretch>
        </p:blipFill>
        <p:spPr>
          <a:xfrm>
            <a:off x="3418188" y="1281087"/>
            <a:ext cx="2065663" cy="1371600"/>
          </a:xfrm>
          <a:prstGeom prst="rect">
            <a:avLst/>
          </a:prstGeom>
          <a:noFill/>
          <a:ln>
            <a:noFill/>
          </a:ln>
        </p:spPr>
      </p:pic>
      <p:pic>
        <p:nvPicPr>
          <p:cNvPr descr="TF기획:文개혁'言' ①공영방송-上] 공공성 회복이 관건, 이제는 국민 품으로 - 정치 &gt; 기사 - 더팩트" id="263" name="Google Shape;263;p40"/>
          <p:cNvPicPr preferRelativeResize="0"/>
          <p:nvPr/>
        </p:nvPicPr>
        <p:blipFill>
          <a:blip r:embed="rId4">
            <a:alphaModFix/>
          </a:blip>
          <a:stretch>
            <a:fillRect/>
          </a:stretch>
        </p:blipFill>
        <p:spPr>
          <a:xfrm>
            <a:off x="840538" y="2803675"/>
            <a:ext cx="2194560" cy="1371600"/>
          </a:xfrm>
          <a:prstGeom prst="rect">
            <a:avLst/>
          </a:prstGeom>
          <a:noFill/>
          <a:ln>
            <a:noFill/>
          </a:ln>
        </p:spPr>
      </p:pic>
      <p:pic>
        <p:nvPicPr>
          <p:cNvPr id="264" name="Google Shape;264;p40"/>
          <p:cNvPicPr preferRelativeResize="0"/>
          <p:nvPr/>
        </p:nvPicPr>
        <p:blipFill>
          <a:blip r:embed="rId5">
            <a:alphaModFix/>
          </a:blip>
          <a:stretch>
            <a:fillRect/>
          </a:stretch>
        </p:blipFill>
        <p:spPr>
          <a:xfrm>
            <a:off x="3205012" y="2803675"/>
            <a:ext cx="2492006" cy="1371600"/>
          </a:xfrm>
          <a:prstGeom prst="rect">
            <a:avLst/>
          </a:prstGeom>
          <a:noFill/>
          <a:ln>
            <a:noFill/>
          </a:ln>
        </p:spPr>
      </p:pic>
      <p:sp>
        <p:nvSpPr>
          <p:cNvPr id="265" name="Google Shape;265;p40"/>
          <p:cNvSpPr txBox="1"/>
          <p:nvPr/>
        </p:nvSpPr>
        <p:spPr>
          <a:xfrm>
            <a:off x="4970700" y="410275"/>
            <a:ext cx="3635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u="sng">
                <a:solidFill>
                  <a:schemeClr val="hlink"/>
                </a:solidFill>
                <a:latin typeface="Roboto"/>
                <a:ea typeface="Roboto"/>
                <a:cs typeface="Roboto"/>
                <a:sym typeface="Roboto"/>
                <a:hlinkClick r:id="rId6"/>
              </a:rPr>
              <a:t>https://www.kihoilbo.co.kr/news/articleView.html?idxno=1028799</a:t>
            </a:r>
            <a:endParaRPr sz="800">
              <a:latin typeface="Roboto"/>
              <a:ea typeface="Roboto"/>
              <a:cs typeface="Roboto"/>
              <a:sym typeface="Roboto"/>
            </a:endParaRPr>
          </a:p>
          <a:p>
            <a:pPr indent="0" lvl="0" marL="0" rtl="0" algn="l">
              <a:spcBef>
                <a:spcPts val="0"/>
              </a:spcBef>
              <a:spcAft>
                <a:spcPts val="0"/>
              </a:spcAft>
              <a:buNone/>
            </a:pPr>
            <a:r>
              <a:rPr lang="ko" sz="800" u="sng">
                <a:solidFill>
                  <a:schemeClr val="hlink"/>
                </a:solidFill>
                <a:latin typeface="Roboto"/>
                <a:ea typeface="Roboto"/>
                <a:cs typeface="Roboto"/>
                <a:sym typeface="Roboto"/>
                <a:hlinkClick r:id="rId7"/>
              </a:rPr>
              <a:t>https://news.tf.co.kr/read/ptoday/1693773.htm</a:t>
            </a:r>
            <a:endParaRPr sz="800">
              <a:latin typeface="Roboto"/>
              <a:ea typeface="Roboto"/>
              <a:cs typeface="Roboto"/>
              <a:sym typeface="Roboto"/>
            </a:endParaRPr>
          </a:p>
          <a:p>
            <a:pPr indent="0" lvl="0" marL="0" rtl="0" algn="l">
              <a:spcBef>
                <a:spcPts val="0"/>
              </a:spcBef>
              <a:spcAft>
                <a:spcPts val="0"/>
              </a:spcAft>
              <a:buNone/>
            </a:pPr>
            <a:r>
              <a:rPr lang="ko" sz="800" u="sng">
                <a:solidFill>
                  <a:schemeClr val="hlink"/>
                </a:solidFill>
                <a:latin typeface="Roboto"/>
                <a:ea typeface="Roboto"/>
                <a:cs typeface="Roboto"/>
                <a:sym typeface="Roboto"/>
                <a:hlinkClick r:id="rId8"/>
              </a:rPr>
              <a:t>https://m.khan.co.kr/national/national-general/article/202203290858011</a:t>
            </a:r>
            <a:endParaRPr sz="800">
              <a:latin typeface="Roboto"/>
              <a:ea typeface="Roboto"/>
              <a:cs typeface="Roboto"/>
              <a:sym typeface="Roboto"/>
            </a:endParaRPr>
          </a:p>
          <a:p>
            <a:pPr indent="0" lvl="0" marL="0" rtl="0" algn="l">
              <a:spcBef>
                <a:spcPts val="0"/>
              </a:spcBef>
              <a:spcAft>
                <a:spcPts val="0"/>
              </a:spcAft>
              <a:buNone/>
            </a:pPr>
            <a:r>
              <a:rPr lang="ko" sz="800" u="sng">
                <a:solidFill>
                  <a:schemeClr val="hlink"/>
                </a:solidFill>
                <a:latin typeface="Roboto"/>
                <a:ea typeface="Roboto"/>
                <a:cs typeface="Roboto"/>
                <a:sym typeface="Roboto"/>
                <a:hlinkClick r:id="rId9"/>
              </a:rPr>
              <a:t>https://news.sbs.co.kr/news/endPage.do?news_id=N1006236394</a:t>
            </a:r>
            <a:endParaRPr sz="800">
              <a:latin typeface="Roboto"/>
              <a:ea typeface="Roboto"/>
              <a:cs typeface="Roboto"/>
              <a:sym typeface="Roboto"/>
            </a:endParaRPr>
          </a:p>
        </p:txBody>
      </p:sp>
      <p:pic>
        <p:nvPicPr>
          <p:cNvPr id="266" name="Google Shape;266;p40"/>
          <p:cNvPicPr preferRelativeResize="0"/>
          <p:nvPr/>
        </p:nvPicPr>
        <p:blipFill>
          <a:blip r:embed="rId10">
            <a:alphaModFix/>
          </a:blip>
          <a:stretch>
            <a:fillRect/>
          </a:stretch>
        </p:blipFill>
        <p:spPr>
          <a:xfrm>
            <a:off x="5866938" y="2803663"/>
            <a:ext cx="2436234" cy="1371600"/>
          </a:xfrm>
          <a:prstGeom prst="rect">
            <a:avLst/>
          </a:prstGeom>
          <a:noFill/>
          <a:ln>
            <a:noFill/>
          </a:ln>
        </p:spPr>
      </p:pic>
      <p:sp>
        <p:nvSpPr>
          <p:cNvPr id="267" name="Google Shape;267;p40"/>
          <p:cNvSpPr/>
          <p:nvPr/>
        </p:nvSpPr>
        <p:spPr>
          <a:xfrm>
            <a:off x="3408675" y="1281075"/>
            <a:ext cx="2084700" cy="137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8" name="Google Shape;268;p40"/>
          <p:cNvSpPr txBox="1"/>
          <p:nvPr>
            <p:ph idx="1" type="subTitle"/>
          </p:nvPr>
        </p:nvSpPr>
        <p:spPr>
          <a:xfrm>
            <a:off x="5604975" y="2299275"/>
            <a:ext cx="2698200" cy="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Predict the bike rental rate</a:t>
            </a:r>
            <a:endParaRPr b="1">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6"/>
          <p:cNvSpPr/>
          <p:nvPr/>
        </p:nvSpPr>
        <p:spPr>
          <a:xfrm>
            <a:off x="1284875" y="1128975"/>
            <a:ext cx="6880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6"/>
          <p:cNvSpPr txBox="1"/>
          <p:nvPr>
            <p:ph type="title"/>
          </p:nvPr>
        </p:nvSpPr>
        <p:spPr>
          <a:xfrm>
            <a:off x="2393975" y="1838963"/>
            <a:ext cx="47154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Limitation</a:t>
            </a:r>
            <a:endParaRPr sz="3000">
              <a:latin typeface="Roboto"/>
              <a:ea typeface="Roboto"/>
              <a:cs typeface="Roboto"/>
              <a:sym typeface="Roboto"/>
            </a:endParaRPr>
          </a:p>
        </p:txBody>
      </p:sp>
      <p:grpSp>
        <p:nvGrpSpPr>
          <p:cNvPr id="659" name="Google Shape;659;p76"/>
          <p:cNvGrpSpPr/>
          <p:nvPr/>
        </p:nvGrpSpPr>
        <p:grpSpPr>
          <a:xfrm>
            <a:off x="7551253" y="537213"/>
            <a:ext cx="613849" cy="147600"/>
            <a:chOff x="7896778" y="539500"/>
            <a:chExt cx="613849" cy="147600"/>
          </a:xfrm>
        </p:grpSpPr>
        <p:sp>
          <p:nvSpPr>
            <p:cNvPr id="660" name="Google Shape;660;p76"/>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6"/>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6"/>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3" name="Google Shape;663;p76"/>
          <p:cNvCxnSpPr/>
          <p:nvPr/>
        </p:nvCxnSpPr>
        <p:spPr>
          <a:xfrm>
            <a:off x="2500913" y="2651000"/>
            <a:ext cx="4848300" cy="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76"/>
          <p:cNvSpPr/>
          <p:nvPr/>
        </p:nvSpPr>
        <p:spPr>
          <a:xfrm>
            <a:off x="456450" y="1754553"/>
            <a:ext cx="1634400" cy="16344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6"/>
          <p:cNvSpPr txBox="1"/>
          <p:nvPr>
            <p:ph idx="3" type="title"/>
          </p:nvPr>
        </p:nvSpPr>
        <p:spPr>
          <a:xfrm>
            <a:off x="727038"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ko"/>
              <a:t>04</a:t>
            </a:r>
            <a:endParaRPr/>
          </a:p>
        </p:txBody>
      </p:sp>
      <p:grpSp>
        <p:nvGrpSpPr>
          <p:cNvPr id="666" name="Google Shape;666;p76"/>
          <p:cNvGrpSpPr/>
          <p:nvPr/>
        </p:nvGrpSpPr>
        <p:grpSpPr>
          <a:xfrm>
            <a:off x="7551253" y="537213"/>
            <a:ext cx="613849" cy="147600"/>
            <a:chOff x="7896778" y="539500"/>
            <a:chExt cx="613849" cy="147600"/>
          </a:xfrm>
        </p:grpSpPr>
        <p:sp>
          <p:nvSpPr>
            <p:cNvPr id="667" name="Google Shape;667;p76"/>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6"/>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6"/>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7"/>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Limitation</a:t>
            </a:r>
            <a:endParaRPr/>
          </a:p>
        </p:txBody>
      </p:sp>
      <p:sp>
        <p:nvSpPr>
          <p:cNvPr id="676" name="Google Shape;676;p77"/>
          <p:cNvSpPr txBox="1"/>
          <p:nvPr>
            <p:ph idx="5" type="subTitle"/>
          </p:nvPr>
        </p:nvSpPr>
        <p:spPr>
          <a:xfrm>
            <a:off x="720025" y="1413275"/>
            <a:ext cx="56052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a:t>
            </a:r>
            <a:r>
              <a:rPr lang="ko"/>
              <a:t>Computational Cost</a:t>
            </a:r>
            <a:endParaRPr/>
          </a:p>
          <a:p>
            <a:pPr indent="-381000" lvl="0" marL="457200" rtl="0" algn="l">
              <a:spcBef>
                <a:spcPts val="0"/>
              </a:spcBef>
              <a:spcAft>
                <a:spcPts val="0"/>
              </a:spcAft>
              <a:buSzPts val="2400"/>
              <a:buChar char="-"/>
            </a:pPr>
            <a:r>
              <a:rPr lang="ko"/>
              <a:t>Colab Pro, University Research Account(Prof)</a:t>
            </a:r>
            <a:endParaRPr/>
          </a:p>
        </p:txBody>
      </p:sp>
      <p:sp>
        <p:nvSpPr>
          <p:cNvPr id="677" name="Google Shape;677;p77"/>
          <p:cNvSpPr txBox="1"/>
          <p:nvPr>
            <p:ph idx="5" type="subTitle"/>
          </p:nvPr>
        </p:nvSpPr>
        <p:spPr>
          <a:xfrm>
            <a:off x="720025" y="2545850"/>
            <a:ext cx="71517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2. R</a:t>
            </a:r>
            <a:r>
              <a:rPr lang="ko"/>
              <a:t>ental stations built in the middle of 2022(2747 etc)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8"/>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Limitation</a:t>
            </a:r>
            <a:endParaRPr/>
          </a:p>
        </p:txBody>
      </p:sp>
      <p:sp>
        <p:nvSpPr>
          <p:cNvPr id="684" name="Google Shape;684;p78"/>
          <p:cNvSpPr txBox="1"/>
          <p:nvPr>
            <p:ph idx="5" type="subTitle"/>
          </p:nvPr>
        </p:nvSpPr>
        <p:spPr>
          <a:xfrm>
            <a:off x="720006" y="1280400"/>
            <a:ext cx="3511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4. Correlation score</a:t>
            </a:r>
            <a:endParaRPr/>
          </a:p>
        </p:txBody>
      </p:sp>
      <p:pic>
        <p:nvPicPr>
          <p:cNvPr id="685" name="Google Shape;685;p78"/>
          <p:cNvPicPr preferRelativeResize="0"/>
          <p:nvPr/>
        </p:nvPicPr>
        <p:blipFill>
          <a:blip r:embed="rId3">
            <a:alphaModFix/>
          </a:blip>
          <a:stretch>
            <a:fillRect/>
          </a:stretch>
        </p:blipFill>
        <p:spPr>
          <a:xfrm>
            <a:off x="4326075" y="1378727"/>
            <a:ext cx="4097924" cy="3532675"/>
          </a:xfrm>
          <a:prstGeom prst="rect">
            <a:avLst/>
          </a:prstGeom>
          <a:noFill/>
          <a:ln>
            <a:noFill/>
          </a:ln>
          <a:effectLst>
            <a:outerShdw blurRad="57150" rotWithShape="0" algn="bl" dir="5400000" dist="19050">
              <a:srgbClr val="000000">
                <a:alpha val="70000"/>
              </a:srgbClr>
            </a:outerShdw>
          </a:effectLst>
        </p:spPr>
      </p:pic>
      <p:sp>
        <p:nvSpPr>
          <p:cNvPr id="686" name="Google Shape;686;p78"/>
          <p:cNvSpPr txBox="1"/>
          <p:nvPr>
            <p:ph idx="1" type="subTitle"/>
          </p:nvPr>
        </p:nvSpPr>
        <p:spPr>
          <a:xfrm>
            <a:off x="720000" y="1810800"/>
            <a:ext cx="3511500" cy="2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Correlation score : 0.85</a:t>
            </a:r>
            <a:endParaRPr>
              <a:solidFill>
                <a:schemeClr val="dk2"/>
              </a:solidFill>
            </a:endParaRPr>
          </a:p>
          <a:p>
            <a:pPr indent="0" lvl="0" marL="0" rtl="0" algn="l">
              <a:spcBef>
                <a:spcPts val="0"/>
              </a:spcBef>
              <a:spcAft>
                <a:spcPts val="0"/>
              </a:spcAft>
              <a:buNone/>
            </a:pPr>
            <a:r>
              <a:rPr lang="ko">
                <a:solidFill>
                  <a:schemeClr val="dk2"/>
                </a:solidFill>
              </a:rPr>
              <a:t>→ </a:t>
            </a:r>
            <a:r>
              <a:rPr b="1" lang="ko">
                <a:solidFill>
                  <a:schemeClr val="dk2"/>
                </a:solidFill>
              </a:rPr>
              <a:t>The rental quantity and RMSE exhibit a high linear similarity</a:t>
            </a:r>
            <a:endParaRPr b="1">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l">
              <a:spcBef>
                <a:spcPts val="0"/>
              </a:spcBef>
              <a:spcAft>
                <a:spcPts val="0"/>
              </a:spcAft>
              <a:buNone/>
            </a:pPr>
            <a:r>
              <a:t/>
            </a:r>
            <a:endParaRPr b="1">
              <a:solidFill>
                <a:schemeClr val="dk2"/>
              </a:solidFill>
            </a:endParaRPr>
          </a:p>
          <a:p>
            <a:pPr indent="0" lvl="0" marL="0" rtl="0" algn="ctr">
              <a:spcBef>
                <a:spcPts val="0"/>
              </a:spcBef>
              <a:spcAft>
                <a:spcPts val="0"/>
              </a:spcAft>
              <a:buNone/>
            </a:pPr>
            <a:r>
              <a:rPr b="1" lang="ko">
                <a:solidFill>
                  <a:schemeClr val="lt2"/>
                </a:solidFill>
              </a:rPr>
              <a:t>We plan to contribute to the paper by addressing this issue through scaling the rental quantity and resolving the scale accordingly</a:t>
            </a:r>
            <a:endParaRPr b="1" sz="1600">
              <a:solidFill>
                <a:schemeClr val="lt2"/>
              </a:solidFill>
            </a:endParaRPr>
          </a:p>
        </p:txBody>
      </p:sp>
      <p:sp>
        <p:nvSpPr>
          <p:cNvPr id="687" name="Google Shape;687;p78"/>
          <p:cNvSpPr/>
          <p:nvPr/>
        </p:nvSpPr>
        <p:spPr>
          <a:xfrm>
            <a:off x="2385600" y="2624075"/>
            <a:ext cx="180300" cy="24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9"/>
          <p:cNvSpPr/>
          <p:nvPr/>
        </p:nvSpPr>
        <p:spPr>
          <a:xfrm>
            <a:off x="1284875" y="1128975"/>
            <a:ext cx="6880200" cy="28854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9"/>
          <p:cNvSpPr txBox="1"/>
          <p:nvPr>
            <p:ph type="title"/>
          </p:nvPr>
        </p:nvSpPr>
        <p:spPr>
          <a:xfrm>
            <a:off x="2393975" y="1838963"/>
            <a:ext cx="47154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Outcomes</a:t>
            </a:r>
            <a:endParaRPr sz="3000">
              <a:latin typeface="Roboto"/>
              <a:ea typeface="Roboto"/>
              <a:cs typeface="Roboto"/>
              <a:sym typeface="Roboto"/>
            </a:endParaRPr>
          </a:p>
        </p:txBody>
      </p:sp>
      <p:grpSp>
        <p:nvGrpSpPr>
          <p:cNvPr id="694" name="Google Shape;694;p79"/>
          <p:cNvGrpSpPr/>
          <p:nvPr/>
        </p:nvGrpSpPr>
        <p:grpSpPr>
          <a:xfrm>
            <a:off x="7551253" y="537213"/>
            <a:ext cx="613849" cy="147600"/>
            <a:chOff x="7896778" y="539500"/>
            <a:chExt cx="613849" cy="147600"/>
          </a:xfrm>
        </p:grpSpPr>
        <p:sp>
          <p:nvSpPr>
            <p:cNvPr id="695" name="Google Shape;695;p79"/>
            <p:cNvSpPr/>
            <p:nvPr/>
          </p:nvSpPr>
          <p:spPr>
            <a:xfrm>
              <a:off x="7896778"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9"/>
            <p:cNvSpPr/>
            <p:nvPr/>
          </p:nvSpPr>
          <p:spPr>
            <a:xfrm>
              <a:off x="8129903"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9"/>
            <p:cNvSpPr/>
            <p:nvPr/>
          </p:nvSpPr>
          <p:spPr>
            <a:xfrm>
              <a:off x="8363027" y="539500"/>
              <a:ext cx="147600" cy="1476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8" name="Google Shape;698;p79"/>
          <p:cNvCxnSpPr/>
          <p:nvPr/>
        </p:nvCxnSpPr>
        <p:spPr>
          <a:xfrm>
            <a:off x="2500913" y="2651000"/>
            <a:ext cx="4848300" cy="0"/>
          </a:xfrm>
          <a:prstGeom prst="straightConnector1">
            <a:avLst/>
          </a:prstGeom>
          <a:noFill/>
          <a:ln cap="flat" cmpd="sng" w="9525">
            <a:solidFill>
              <a:schemeClr val="dk2"/>
            </a:solidFill>
            <a:prstDash val="solid"/>
            <a:round/>
            <a:headEnd len="med" w="med" type="none"/>
            <a:tailEnd len="med" w="med" type="none"/>
          </a:ln>
        </p:spPr>
      </p:cxnSp>
      <p:sp>
        <p:nvSpPr>
          <p:cNvPr id="699" name="Google Shape;699;p79"/>
          <p:cNvSpPr/>
          <p:nvPr/>
        </p:nvSpPr>
        <p:spPr>
          <a:xfrm>
            <a:off x="456138" y="1754175"/>
            <a:ext cx="1635000" cy="1635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79"/>
          <p:cNvSpPr txBox="1"/>
          <p:nvPr>
            <p:ph idx="3" type="title"/>
          </p:nvPr>
        </p:nvSpPr>
        <p:spPr>
          <a:xfrm>
            <a:off x="727038" y="2150775"/>
            <a:ext cx="1093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ko"/>
              <a:t>05</a:t>
            </a:r>
            <a:endParaRPr/>
          </a:p>
        </p:txBody>
      </p:sp>
      <p:grpSp>
        <p:nvGrpSpPr>
          <p:cNvPr id="701" name="Google Shape;701;p79"/>
          <p:cNvGrpSpPr/>
          <p:nvPr/>
        </p:nvGrpSpPr>
        <p:grpSpPr>
          <a:xfrm>
            <a:off x="7551253" y="537213"/>
            <a:ext cx="613849" cy="147600"/>
            <a:chOff x="7896778" y="539500"/>
            <a:chExt cx="613849" cy="147600"/>
          </a:xfrm>
        </p:grpSpPr>
        <p:sp>
          <p:nvSpPr>
            <p:cNvPr id="702" name="Google Shape;702;p79"/>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9"/>
            <p:cNvSpPr/>
            <p:nvPr/>
          </p:nvSpPr>
          <p:spPr>
            <a:xfrm>
              <a:off x="8129903"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9"/>
            <p:cNvSpPr/>
            <p:nvPr/>
          </p:nvSpPr>
          <p:spPr>
            <a:xfrm>
              <a:off x="8363027"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0"/>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Outcomes</a:t>
            </a:r>
            <a:endParaRPr/>
          </a:p>
        </p:txBody>
      </p:sp>
      <p:sp>
        <p:nvSpPr>
          <p:cNvPr id="710" name="Google Shape;710;p80"/>
          <p:cNvSpPr txBox="1"/>
          <p:nvPr>
            <p:ph idx="5" type="subTitle"/>
          </p:nvPr>
        </p:nvSpPr>
        <p:spPr>
          <a:xfrm>
            <a:off x="420300" y="860225"/>
            <a:ext cx="46041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Korea Artificial Intelligence Association</a:t>
            </a:r>
            <a:endParaRPr/>
          </a:p>
        </p:txBody>
      </p:sp>
      <p:pic>
        <p:nvPicPr>
          <p:cNvPr id="711" name="Google Shape;711;p80"/>
          <p:cNvPicPr preferRelativeResize="0"/>
          <p:nvPr/>
        </p:nvPicPr>
        <p:blipFill rotWithShape="1">
          <a:blip r:embed="rId3">
            <a:alphaModFix/>
          </a:blip>
          <a:srcRect b="24906" l="0" r="0" t="27751"/>
          <a:stretch/>
        </p:blipFill>
        <p:spPr>
          <a:xfrm>
            <a:off x="794000" y="1537925"/>
            <a:ext cx="3856701" cy="2435051"/>
          </a:xfrm>
          <a:prstGeom prst="rect">
            <a:avLst/>
          </a:prstGeom>
          <a:noFill/>
          <a:ln>
            <a:noFill/>
          </a:ln>
        </p:spPr>
      </p:pic>
      <p:sp>
        <p:nvSpPr>
          <p:cNvPr id="712" name="Google Shape;712;p80"/>
          <p:cNvSpPr txBox="1"/>
          <p:nvPr>
            <p:ph idx="5" type="subTitle"/>
          </p:nvPr>
        </p:nvSpPr>
        <p:spPr>
          <a:xfrm>
            <a:off x="5425375" y="560525"/>
            <a:ext cx="2693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Plos One(</a:t>
            </a:r>
            <a:r>
              <a:rPr lang="ko"/>
              <a:t>In Progress)</a:t>
            </a:r>
            <a:endParaRPr/>
          </a:p>
        </p:txBody>
      </p:sp>
      <p:pic>
        <p:nvPicPr>
          <p:cNvPr id="713" name="Google Shape;713;p80"/>
          <p:cNvPicPr preferRelativeResize="0"/>
          <p:nvPr/>
        </p:nvPicPr>
        <p:blipFill>
          <a:blip r:embed="rId4">
            <a:alphaModFix/>
          </a:blip>
          <a:stretch>
            <a:fillRect/>
          </a:stretch>
        </p:blipFill>
        <p:spPr>
          <a:xfrm>
            <a:off x="5425276" y="1167125"/>
            <a:ext cx="2693570" cy="32905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Literature </a:t>
            </a:r>
            <a:r>
              <a:rPr lang="ko">
                <a:latin typeface="Roboto"/>
                <a:ea typeface="Roboto"/>
                <a:cs typeface="Roboto"/>
                <a:sym typeface="Roboto"/>
              </a:rPr>
              <a:t>review</a:t>
            </a:r>
            <a:endParaRPr>
              <a:latin typeface="Roboto"/>
              <a:ea typeface="Roboto"/>
              <a:cs typeface="Roboto"/>
              <a:sym typeface="Roboto"/>
            </a:endParaRPr>
          </a:p>
        </p:txBody>
      </p:sp>
      <p:sp>
        <p:nvSpPr>
          <p:cNvPr id="719" name="Google Shape;719;p81"/>
          <p:cNvSpPr txBox="1"/>
          <p:nvPr>
            <p:ph idx="1" type="body"/>
          </p:nvPr>
        </p:nvSpPr>
        <p:spPr>
          <a:xfrm>
            <a:off x="720000" y="1113325"/>
            <a:ext cx="7704000" cy="35877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Font typeface="Roboto"/>
              <a:buChar char="●"/>
            </a:pPr>
            <a:r>
              <a:rPr lang="ko" sz="1100">
                <a:solidFill>
                  <a:srgbClr val="000000"/>
                </a:solidFill>
              </a:rPr>
              <a:t>Zhu, R., Tao, Z., Li, Y., &amp; Li, S. (2021). Automated graph learning via population based self-tuning GCN. </a:t>
            </a:r>
            <a:r>
              <a:rPr i="1" lang="ko" sz="1100">
                <a:solidFill>
                  <a:srgbClr val="000000"/>
                </a:solidFill>
              </a:rPr>
              <a:t>Proceedings of the 44th International ACM SIGIR Conference on Research and Development in Information Retrieval</a:t>
            </a:r>
            <a:r>
              <a:rPr lang="ko" sz="1100">
                <a:solidFill>
                  <a:srgbClr val="000000"/>
                </a:solidFill>
              </a:rPr>
              <a:t>. </a:t>
            </a:r>
            <a:r>
              <a:rPr lang="ko" sz="1100" u="sng">
                <a:solidFill>
                  <a:schemeClr val="hlink"/>
                </a:solidFill>
                <a:hlinkClick r:id="rId3"/>
              </a:rPr>
              <a:t>https://doi.org/10.1145/3404835.3463056</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ko" sz="1100">
                <a:solidFill>
                  <a:srgbClr val="000000"/>
                </a:solidFill>
                <a:latin typeface="Arial"/>
                <a:ea typeface="Arial"/>
                <a:cs typeface="Arial"/>
                <a:sym typeface="Arial"/>
              </a:rPr>
              <a:t>Kim, T. S., Lee, W. K., &amp; Sohn, S. Y. (2019). Graph convolutional network approach applied to predict hourly bicycle-sharing demands considering spatial, temporal, and global effects. </a:t>
            </a:r>
            <a:r>
              <a:rPr i="1" lang="ko" sz="1100">
                <a:solidFill>
                  <a:srgbClr val="000000"/>
                </a:solidFill>
                <a:latin typeface="Arial"/>
                <a:ea typeface="Arial"/>
                <a:cs typeface="Arial"/>
                <a:sym typeface="Arial"/>
              </a:rPr>
              <a:t>PLOS ONE</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14</a:t>
            </a:r>
            <a:r>
              <a:rPr lang="ko" sz="1100">
                <a:solidFill>
                  <a:srgbClr val="000000"/>
                </a:solidFill>
                <a:latin typeface="Arial"/>
                <a:ea typeface="Arial"/>
                <a:cs typeface="Arial"/>
                <a:sym typeface="Arial"/>
              </a:rPr>
              <a:t>(9). </a:t>
            </a:r>
            <a:r>
              <a:rPr lang="ko" sz="1100" u="sng">
                <a:solidFill>
                  <a:schemeClr val="hlink"/>
                </a:solidFill>
                <a:latin typeface="Arial"/>
                <a:ea typeface="Arial"/>
                <a:cs typeface="Arial"/>
                <a:sym typeface="Arial"/>
                <a:hlinkClick r:id="rId4"/>
              </a:rPr>
              <a:t>https://doi.org/10.1371/journal.pone.0220782</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ko" sz="1100">
                <a:solidFill>
                  <a:srgbClr val="000000"/>
                </a:solidFill>
                <a:highlight>
                  <a:srgbClr val="FFFFFF"/>
                </a:highlight>
              </a:rPr>
              <a:t>Ligman, Drew, "Improved Hyperparameter Tuning for Graph Learning with Warm-Start Configuration" (2021). </a:t>
            </a:r>
            <a:r>
              <a:rPr i="1" lang="ko" sz="1100">
                <a:solidFill>
                  <a:srgbClr val="000000"/>
                </a:solidFill>
              </a:rPr>
              <a:t>Computer Science and Engineering Senior Theses</a:t>
            </a:r>
            <a:r>
              <a:rPr lang="ko" sz="1100">
                <a:solidFill>
                  <a:srgbClr val="000000"/>
                </a:solidFill>
                <a:highlight>
                  <a:srgbClr val="FFFFFF"/>
                </a:highlight>
              </a:rPr>
              <a:t>. 197. </a:t>
            </a:r>
            <a:endParaRPr sz="1100">
              <a:solidFill>
                <a:srgbClr val="000000"/>
              </a:solidFill>
              <a:highlight>
                <a:srgbClr val="FFFFFF"/>
              </a:highlight>
            </a:endParaRPr>
          </a:p>
          <a:p>
            <a:pPr indent="0" lvl="0" marL="457200" rtl="0" algn="l">
              <a:spcBef>
                <a:spcPts val="0"/>
              </a:spcBef>
              <a:spcAft>
                <a:spcPts val="0"/>
              </a:spcAft>
              <a:buNone/>
            </a:pPr>
            <a:r>
              <a:rPr lang="ko" sz="1100" u="sng">
                <a:solidFill>
                  <a:schemeClr val="hlink"/>
                </a:solidFill>
                <a:highlight>
                  <a:srgbClr val="FFFFFF"/>
                </a:highlight>
                <a:hlinkClick r:id="rId5"/>
              </a:rPr>
              <a:t>https://scholarcommons.scu.edu/cseng_senior/197</a:t>
            </a:r>
            <a:endParaRPr sz="1100">
              <a:solidFill>
                <a:srgbClr val="000000"/>
              </a:solidFill>
              <a:highlight>
                <a:srgbClr val="FFFFFF"/>
              </a:highlight>
            </a:endParaRPr>
          </a:p>
          <a:p>
            <a:pPr indent="-298450" lvl="0" marL="457200" rtl="0" algn="l">
              <a:spcBef>
                <a:spcPts val="0"/>
              </a:spcBef>
              <a:spcAft>
                <a:spcPts val="0"/>
              </a:spcAft>
              <a:buClr>
                <a:srgbClr val="000000"/>
              </a:buClr>
              <a:buSzPts val="1100"/>
              <a:buChar char="●"/>
            </a:pPr>
            <a:r>
              <a:rPr lang="ko" sz="1100">
                <a:solidFill>
                  <a:srgbClr val="000000"/>
                </a:solidFill>
                <a:highlight>
                  <a:srgbClr val="FFFFFF"/>
                </a:highlight>
              </a:rPr>
              <a:t>Schrouff, Jessica &amp; Wohlfahrt, Kai &amp; Marnette, Bruno &amp; Atkinson, Liam. (2019). Inferring Javascript types using Graph Neural Networks. </a:t>
            </a:r>
            <a:endParaRPr sz="1100">
              <a:solidFill>
                <a:srgbClr val="000000"/>
              </a:solidFill>
              <a:highlight>
                <a:srgbClr val="FFFFFF"/>
              </a:highlight>
            </a:endParaRPr>
          </a:p>
          <a:p>
            <a:pPr indent="-298450" lvl="0" marL="457200" rtl="0" algn="l">
              <a:lnSpc>
                <a:spcPct val="115000"/>
              </a:lnSpc>
              <a:spcBef>
                <a:spcPts val="0"/>
              </a:spcBef>
              <a:spcAft>
                <a:spcPts val="0"/>
              </a:spcAft>
              <a:buClr>
                <a:srgbClr val="000000"/>
              </a:buClr>
              <a:buSzPts val="1100"/>
              <a:buChar char="●"/>
            </a:pPr>
            <a:r>
              <a:rPr lang="ko" sz="1100">
                <a:solidFill>
                  <a:srgbClr val="000000"/>
                </a:solidFill>
                <a:latin typeface="Arial"/>
                <a:ea typeface="Arial"/>
                <a:cs typeface="Arial"/>
                <a:sym typeface="Arial"/>
              </a:rPr>
              <a:t>Chai, D., Wang, L., &amp; Yang, Q. (2018). bicycle flow prediction with multi-graph convolutional networks. </a:t>
            </a:r>
            <a:r>
              <a:rPr i="1" lang="ko" sz="1100">
                <a:solidFill>
                  <a:srgbClr val="000000"/>
                </a:solidFill>
                <a:latin typeface="Arial"/>
                <a:ea typeface="Arial"/>
                <a:cs typeface="Arial"/>
                <a:sym typeface="Arial"/>
              </a:rPr>
              <a:t>Proceedings of the 26th ACM SIGSPATIAL International Conference on Advances in Geographic Information Systems</a:t>
            </a:r>
            <a:r>
              <a:rPr lang="ko" sz="1100">
                <a:solidFill>
                  <a:srgbClr val="000000"/>
                </a:solidFill>
                <a:latin typeface="Arial"/>
                <a:ea typeface="Arial"/>
                <a:cs typeface="Arial"/>
                <a:sym typeface="Arial"/>
              </a:rPr>
              <a:t>. </a:t>
            </a:r>
            <a:r>
              <a:rPr lang="ko" sz="1100" u="sng">
                <a:solidFill>
                  <a:schemeClr val="hlink"/>
                </a:solidFill>
                <a:latin typeface="Arial"/>
                <a:ea typeface="Arial"/>
                <a:cs typeface="Arial"/>
                <a:sym typeface="Arial"/>
                <a:hlinkClick r:id="rId6"/>
              </a:rPr>
              <a:t>https://doi.org/10.1145/3274895.3274896</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Yu, B., Yin, H., &amp; Zhu, Z. (2018). Spatio-temporal graph convolutional networks: A Deep Learning Framework for traffic forecasting. </a:t>
            </a:r>
            <a:r>
              <a:rPr i="1" lang="ko" sz="1100">
                <a:solidFill>
                  <a:srgbClr val="000000"/>
                </a:solidFill>
                <a:latin typeface="Arial"/>
                <a:ea typeface="Arial"/>
                <a:cs typeface="Arial"/>
                <a:sym typeface="Arial"/>
              </a:rPr>
              <a:t>Proceedings of the Twenty-Seventh International Joint Conference on Artificial Intelligence</a:t>
            </a:r>
            <a:r>
              <a:rPr lang="ko" sz="1100">
                <a:solidFill>
                  <a:srgbClr val="000000"/>
                </a:solidFill>
                <a:latin typeface="Arial"/>
                <a:ea typeface="Arial"/>
                <a:cs typeface="Arial"/>
                <a:sym typeface="Arial"/>
              </a:rPr>
              <a:t>. </a:t>
            </a:r>
            <a:r>
              <a:rPr lang="ko" sz="1100" u="sng">
                <a:solidFill>
                  <a:schemeClr val="hlink"/>
                </a:solidFill>
                <a:latin typeface="Arial"/>
                <a:ea typeface="Arial"/>
                <a:cs typeface="Arial"/>
                <a:sym typeface="Arial"/>
                <a:hlinkClick r:id="rId7"/>
              </a:rPr>
              <a:t>https://doi.org/10.24963/ijcai.2018/505</a:t>
            </a:r>
            <a:endParaRPr sz="1100">
              <a:solidFill>
                <a:srgbClr val="000000"/>
              </a:solidFill>
              <a:highlight>
                <a:srgbClr val="FFFFFF"/>
              </a:highlight>
            </a:endParaRPr>
          </a:p>
        </p:txBody>
      </p:sp>
      <p:grpSp>
        <p:nvGrpSpPr>
          <p:cNvPr id="720" name="Google Shape;720;p81"/>
          <p:cNvGrpSpPr/>
          <p:nvPr/>
        </p:nvGrpSpPr>
        <p:grpSpPr>
          <a:xfrm>
            <a:off x="7896778" y="537213"/>
            <a:ext cx="613849" cy="147600"/>
            <a:chOff x="7896778" y="539500"/>
            <a:chExt cx="613849" cy="147600"/>
          </a:xfrm>
        </p:grpSpPr>
        <p:sp>
          <p:nvSpPr>
            <p:cNvPr id="721" name="Google Shape;721;p81"/>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1"/>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1"/>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Literature </a:t>
            </a:r>
            <a:r>
              <a:rPr lang="ko">
                <a:latin typeface="Roboto"/>
                <a:ea typeface="Roboto"/>
                <a:cs typeface="Roboto"/>
                <a:sym typeface="Roboto"/>
              </a:rPr>
              <a:t>review</a:t>
            </a:r>
            <a:endParaRPr>
              <a:latin typeface="Roboto"/>
              <a:ea typeface="Roboto"/>
              <a:cs typeface="Roboto"/>
              <a:sym typeface="Roboto"/>
            </a:endParaRPr>
          </a:p>
        </p:txBody>
      </p:sp>
      <p:sp>
        <p:nvSpPr>
          <p:cNvPr id="729" name="Google Shape;729;p82"/>
          <p:cNvSpPr txBox="1"/>
          <p:nvPr>
            <p:ph idx="1" type="body"/>
          </p:nvPr>
        </p:nvSpPr>
        <p:spPr>
          <a:xfrm>
            <a:off x="720000" y="1113325"/>
            <a:ext cx="7704000" cy="35877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ko" sz="1100">
                <a:solidFill>
                  <a:srgbClr val="000000"/>
                </a:solidFill>
                <a:latin typeface="Arial"/>
                <a:ea typeface="Arial"/>
                <a:cs typeface="Arial"/>
                <a:sym typeface="Arial"/>
              </a:rPr>
              <a:t>V E, S., &amp; Cho, Y. (2020). A rule-based model for Seoul bicycle sharing demand prediction using weather data. </a:t>
            </a:r>
            <a:r>
              <a:rPr i="1" lang="ko" sz="1100">
                <a:solidFill>
                  <a:srgbClr val="000000"/>
                </a:solidFill>
                <a:latin typeface="Arial"/>
                <a:ea typeface="Arial"/>
                <a:cs typeface="Arial"/>
                <a:sym typeface="Arial"/>
              </a:rPr>
              <a:t>European Journal of Remote Sensing</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53</a:t>
            </a:r>
            <a:r>
              <a:rPr lang="ko" sz="1100">
                <a:solidFill>
                  <a:srgbClr val="000000"/>
                </a:solidFill>
                <a:latin typeface="Arial"/>
                <a:ea typeface="Arial"/>
                <a:cs typeface="Arial"/>
                <a:sym typeface="Arial"/>
              </a:rPr>
              <a:t>(sup1), 166–183. </a:t>
            </a:r>
            <a:r>
              <a:rPr lang="ko" sz="1100" u="sng">
                <a:solidFill>
                  <a:schemeClr val="hlink"/>
                </a:solidFill>
                <a:latin typeface="Arial"/>
                <a:ea typeface="Arial"/>
                <a:cs typeface="Arial"/>
                <a:sym typeface="Arial"/>
                <a:hlinkClick r:id="rId3"/>
              </a:rPr>
              <a:t>https://doi.org/10.1080/22797254.2020.1725789</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 Xu, C., Ji, J., &amp; Liu, P. (2018). The station-free sharing bicycle demand forecasting with a deep learning approach and large-scale datasets. </a:t>
            </a:r>
            <a:r>
              <a:rPr i="1" lang="ko" sz="1100">
                <a:solidFill>
                  <a:srgbClr val="000000"/>
                </a:solidFill>
                <a:latin typeface="Arial"/>
                <a:ea typeface="Arial"/>
                <a:cs typeface="Arial"/>
                <a:sym typeface="Arial"/>
              </a:rPr>
              <a:t>Transportation Research Part C: Emerging Technologies</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95</a:t>
            </a:r>
            <a:r>
              <a:rPr lang="ko" sz="1100">
                <a:solidFill>
                  <a:srgbClr val="000000"/>
                </a:solidFill>
                <a:latin typeface="Arial"/>
                <a:ea typeface="Arial"/>
                <a:cs typeface="Arial"/>
                <a:sym typeface="Arial"/>
              </a:rPr>
              <a:t>, 47–60. </a:t>
            </a:r>
            <a:r>
              <a:rPr lang="ko" sz="1100" u="sng">
                <a:solidFill>
                  <a:schemeClr val="hlink"/>
                </a:solidFill>
                <a:latin typeface="Arial"/>
                <a:ea typeface="Arial"/>
                <a:cs typeface="Arial"/>
                <a:sym typeface="Arial"/>
                <a:hlinkClick r:id="rId4"/>
              </a:rPr>
              <a:t>https://doi.org/10.1016/j.trc.2018.07.013</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Wang, Y., Zhang, N., &amp; Chen, X. (2021). A short-term residential load forecasting model based on LSTM recurrent neural network considering weather features. </a:t>
            </a:r>
            <a:r>
              <a:rPr i="1" lang="ko" sz="1100">
                <a:solidFill>
                  <a:srgbClr val="000000"/>
                </a:solidFill>
                <a:latin typeface="Arial"/>
                <a:ea typeface="Arial"/>
                <a:cs typeface="Arial"/>
                <a:sym typeface="Arial"/>
              </a:rPr>
              <a:t>Energies</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14</a:t>
            </a:r>
            <a:r>
              <a:rPr lang="ko" sz="1100">
                <a:solidFill>
                  <a:srgbClr val="000000"/>
                </a:solidFill>
                <a:latin typeface="Arial"/>
                <a:ea typeface="Arial"/>
                <a:cs typeface="Arial"/>
                <a:sym typeface="Arial"/>
              </a:rPr>
              <a:t>(10), 2737. </a:t>
            </a:r>
            <a:r>
              <a:rPr lang="ko" sz="1100" u="sng">
                <a:solidFill>
                  <a:schemeClr val="hlink"/>
                </a:solidFill>
                <a:latin typeface="Arial"/>
                <a:ea typeface="Arial"/>
                <a:cs typeface="Arial"/>
                <a:sym typeface="Arial"/>
                <a:hlinkClick r:id="rId5"/>
              </a:rPr>
              <a:t>https://doi.org/10.3390/en14102737</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Shi, Y., Zhang, L., Lu, S., &amp; Liu, Q. (2023). Short-term demand prediction of shared bicycles based on LSTM Network. </a:t>
            </a:r>
            <a:r>
              <a:rPr i="1" lang="ko" sz="1100">
                <a:solidFill>
                  <a:srgbClr val="000000"/>
                </a:solidFill>
                <a:latin typeface="Arial"/>
                <a:ea typeface="Arial"/>
                <a:cs typeface="Arial"/>
                <a:sym typeface="Arial"/>
              </a:rPr>
              <a:t>Electronics</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12</a:t>
            </a:r>
            <a:r>
              <a:rPr lang="ko" sz="1100">
                <a:solidFill>
                  <a:srgbClr val="000000"/>
                </a:solidFill>
                <a:latin typeface="Arial"/>
                <a:ea typeface="Arial"/>
                <a:cs typeface="Arial"/>
                <a:sym typeface="Arial"/>
              </a:rPr>
              <a:t>(6), 1381. </a:t>
            </a:r>
            <a:r>
              <a:rPr lang="ko" sz="1100" u="sng">
                <a:solidFill>
                  <a:schemeClr val="hlink"/>
                </a:solidFill>
                <a:latin typeface="Arial"/>
                <a:ea typeface="Arial"/>
                <a:cs typeface="Arial"/>
                <a:sym typeface="Arial"/>
                <a:hlinkClick r:id="rId6"/>
              </a:rPr>
              <a:t>https://doi.org/10.3390/electronics12061381</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Wang, B., &amp; Kim, I. (2018). Short-term prediction for bicycle-sharing service using machine learning. </a:t>
            </a:r>
            <a:r>
              <a:rPr i="1" lang="ko" sz="1100">
                <a:solidFill>
                  <a:srgbClr val="000000"/>
                </a:solidFill>
                <a:latin typeface="Arial"/>
                <a:ea typeface="Arial"/>
                <a:cs typeface="Arial"/>
                <a:sym typeface="Arial"/>
              </a:rPr>
              <a:t>Transportation Research Procedia</a:t>
            </a:r>
            <a:r>
              <a:rPr lang="ko" sz="1100">
                <a:solidFill>
                  <a:srgbClr val="000000"/>
                </a:solidFill>
                <a:latin typeface="Arial"/>
                <a:ea typeface="Arial"/>
                <a:cs typeface="Arial"/>
                <a:sym typeface="Arial"/>
              </a:rPr>
              <a:t>, </a:t>
            </a:r>
            <a:r>
              <a:rPr i="1" lang="ko" sz="1100">
                <a:solidFill>
                  <a:srgbClr val="000000"/>
                </a:solidFill>
                <a:latin typeface="Arial"/>
                <a:ea typeface="Arial"/>
                <a:cs typeface="Arial"/>
                <a:sym typeface="Arial"/>
              </a:rPr>
              <a:t>34</a:t>
            </a:r>
            <a:r>
              <a:rPr lang="ko" sz="1100">
                <a:solidFill>
                  <a:srgbClr val="000000"/>
                </a:solidFill>
                <a:latin typeface="Arial"/>
                <a:ea typeface="Arial"/>
                <a:cs typeface="Arial"/>
                <a:sym typeface="Arial"/>
              </a:rPr>
              <a:t>, 171–178. </a:t>
            </a:r>
            <a:r>
              <a:rPr lang="ko" sz="1100" u="sng">
                <a:solidFill>
                  <a:schemeClr val="hlink"/>
                </a:solidFill>
                <a:latin typeface="Arial"/>
                <a:ea typeface="Arial"/>
                <a:cs typeface="Arial"/>
                <a:sym typeface="Arial"/>
                <a:hlinkClick r:id="rId7"/>
              </a:rPr>
              <a:t>https://doi.org/10.1016/j.trpro.2018.11.029</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Ji, H. (2022). Predicting district-wise bike-sharing demand using machine learning and deep learning algorithm case study of Seoul (Ddareungi). </a:t>
            </a:r>
            <a:r>
              <a:rPr i="1" lang="ko" sz="1100">
                <a:solidFill>
                  <a:srgbClr val="000000"/>
                </a:solidFill>
                <a:latin typeface="Arial"/>
                <a:ea typeface="Arial"/>
                <a:cs typeface="Arial"/>
                <a:sym typeface="Arial"/>
              </a:rPr>
              <a:t>Tilburg University</a:t>
            </a:r>
            <a:r>
              <a:rPr lang="ko"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ko" sz="1100">
                <a:solidFill>
                  <a:srgbClr val="000000"/>
                </a:solidFill>
                <a:latin typeface="Arial"/>
                <a:ea typeface="Arial"/>
                <a:cs typeface="Arial"/>
                <a:sym typeface="Arial"/>
              </a:rPr>
              <a:t>Ohrn, A. (2020). London Bike Ride Forecasting with Graph Convolutional Networks. </a:t>
            </a:r>
            <a:r>
              <a:rPr i="1" lang="ko" sz="1100">
                <a:solidFill>
                  <a:srgbClr val="000000"/>
                </a:solidFill>
                <a:latin typeface="Arial"/>
                <a:ea typeface="Arial"/>
                <a:cs typeface="Arial"/>
                <a:sym typeface="Arial"/>
              </a:rPr>
              <a:t>Towards Data Science</a:t>
            </a:r>
            <a:r>
              <a:rPr lang="ko"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grpSp>
        <p:nvGrpSpPr>
          <p:cNvPr id="730" name="Google Shape;730;p82"/>
          <p:cNvGrpSpPr/>
          <p:nvPr/>
        </p:nvGrpSpPr>
        <p:grpSpPr>
          <a:xfrm>
            <a:off x="7896778" y="537213"/>
            <a:ext cx="613849" cy="147600"/>
            <a:chOff x="7896778" y="539500"/>
            <a:chExt cx="613849" cy="147600"/>
          </a:xfrm>
        </p:grpSpPr>
        <p:sp>
          <p:nvSpPr>
            <p:cNvPr id="731" name="Google Shape;731;p82"/>
            <p:cNvSpPr/>
            <p:nvPr/>
          </p:nvSpPr>
          <p:spPr>
            <a:xfrm>
              <a:off x="7896778" y="539500"/>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2"/>
            <p:cNvSpPr/>
            <p:nvPr/>
          </p:nvSpPr>
          <p:spPr>
            <a:xfrm>
              <a:off x="8129903" y="539500"/>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2"/>
            <p:cNvSpPr/>
            <p:nvPr/>
          </p:nvSpPr>
          <p:spPr>
            <a:xfrm>
              <a:off x="8363027" y="539500"/>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pSp>
        <p:nvGrpSpPr>
          <p:cNvPr id="738" name="Google Shape;738;p83"/>
          <p:cNvGrpSpPr/>
          <p:nvPr/>
        </p:nvGrpSpPr>
        <p:grpSpPr>
          <a:xfrm>
            <a:off x="7896778" y="455288"/>
            <a:ext cx="613849" cy="147600"/>
            <a:chOff x="7896778" y="457575"/>
            <a:chExt cx="613849" cy="147600"/>
          </a:xfrm>
        </p:grpSpPr>
        <p:sp>
          <p:nvSpPr>
            <p:cNvPr id="739" name="Google Shape;739;p83"/>
            <p:cNvSpPr/>
            <p:nvPr/>
          </p:nvSpPr>
          <p:spPr>
            <a:xfrm>
              <a:off x="7896778" y="457575"/>
              <a:ext cx="147600" cy="1476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3"/>
            <p:cNvSpPr/>
            <p:nvPr/>
          </p:nvSpPr>
          <p:spPr>
            <a:xfrm>
              <a:off x="8129903" y="457575"/>
              <a:ext cx="147600" cy="147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3"/>
            <p:cNvSpPr/>
            <p:nvPr/>
          </p:nvSpPr>
          <p:spPr>
            <a:xfrm>
              <a:off x="8363027" y="457575"/>
              <a:ext cx="147600" cy="147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2" name="Google Shape;742;p83"/>
          <p:cNvPicPr preferRelativeResize="0"/>
          <p:nvPr/>
        </p:nvPicPr>
        <p:blipFill>
          <a:blip r:embed="rId3">
            <a:alphaModFix/>
          </a:blip>
          <a:stretch>
            <a:fillRect/>
          </a:stretch>
        </p:blipFill>
        <p:spPr>
          <a:xfrm>
            <a:off x="3021500" y="742625"/>
            <a:ext cx="5897174" cy="3370775"/>
          </a:xfrm>
          <a:prstGeom prst="rect">
            <a:avLst/>
          </a:prstGeom>
          <a:noFill/>
          <a:ln>
            <a:noFill/>
          </a:ln>
        </p:spPr>
      </p:pic>
      <p:sp>
        <p:nvSpPr>
          <p:cNvPr id="743" name="Google Shape;743;p83"/>
          <p:cNvSpPr/>
          <p:nvPr/>
        </p:nvSpPr>
        <p:spPr>
          <a:xfrm>
            <a:off x="537300" y="1129050"/>
            <a:ext cx="4170600" cy="1965600"/>
          </a:xfrm>
          <a:prstGeom prst="rect">
            <a:avLst/>
          </a:prstGeom>
          <a:solidFill>
            <a:schemeClr val="accent4"/>
          </a:solidFill>
          <a:ln>
            <a:noFill/>
          </a:ln>
          <a:effectLst>
            <a:outerShdw blurRad="157163" rotWithShape="0" algn="bl" dir="4560000" dist="11430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3"/>
          <p:cNvSpPr txBox="1"/>
          <p:nvPr>
            <p:ph type="ctrTitle"/>
          </p:nvPr>
        </p:nvSpPr>
        <p:spPr>
          <a:xfrm>
            <a:off x="830250" y="1310925"/>
            <a:ext cx="3877500" cy="8778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None/>
            </a:pPr>
            <a:r>
              <a:rPr lang="ko" sz="5500"/>
              <a:t>THANKS!</a:t>
            </a:r>
            <a:endParaRPr sz="6000"/>
          </a:p>
        </p:txBody>
      </p:sp>
      <p:sp>
        <p:nvSpPr>
          <p:cNvPr id="745" name="Google Shape;745;p83"/>
          <p:cNvSpPr txBox="1"/>
          <p:nvPr>
            <p:ph idx="4294967295" type="subTitle"/>
          </p:nvPr>
        </p:nvSpPr>
        <p:spPr>
          <a:xfrm>
            <a:off x="830250" y="2188719"/>
            <a:ext cx="3506100" cy="3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700">
                <a:latin typeface="Roboto Medium"/>
                <a:ea typeface="Roboto Medium"/>
                <a:cs typeface="Roboto Medium"/>
                <a:sym typeface="Roboto Medium"/>
              </a:rPr>
              <a:t>Do you have any questions?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txBox="1"/>
          <p:nvPr>
            <p:ph idx="1" type="subTitle"/>
          </p:nvPr>
        </p:nvSpPr>
        <p:spPr>
          <a:xfrm>
            <a:off x="720000" y="373327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weather, time</a:t>
            </a:r>
            <a:endParaRPr b="1" sz="1200">
              <a:solidFill>
                <a:schemeClr val="dk2"/>
              </a:solidFill>
            </a:endParaRPr>
          </a:p>
          <a:p>
            <a:pPr indent="0" lvl="0" marL="0" rtl="0" algn="ctr">
              <a:spcBef>
                <a:spcPts val="0"/>
              </a:spcBef>
              <a:spcAft>
                <a:spcPts val="0"/>
              </a:spcAft>
              <a:buNone/>
            </a:pPr>
            <a:r>
              <a:rPr b="1" lang="ko" sz="1200"/>
              <a:t>Multi Regression</a:t>
            </a:r>
            <a:endParaRPr b="1" sz="1200"/>
          </a:p>
        </p:txBody>
      </p:sp>
      <p:sp>
        <p:nvSpPr>
          <p:cNvPr id="275" name="Google Shape;275;p41"/>
          <p:cNvSpPr txBox="1"/>
          <p:nvPr>
            <p:ph idx="5" type="subTitle"/>
          </p:nvPr>
        </p:nvSpPr>
        <p:spPr>
          <a:xfrm>
            <a:off x="719997" y="1280400"/>
            <a:ext cx="52701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Previous research : Spatio–temporal properties</a:t>
            </a:r>
            <a:endParaRPr/>
          </a:p>
        </p:txBody>
      </p:sp>
      <p:sp>
        <p:nvSpPr>
          <p:cNvPr id="276" name="Google Shape;276;p41"/>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pic>
        <p:nvPicPr>
          <p:cNvPr id="277" name="Google Shape;277;p41"/>
          <p:cNvPicPr preferRelativeResize="0"/>
          <p:nvPr/>
        </p:nvPicPr>
        <p:blipFill>
          <a:blip r:embed="rId3">
            <a:alphaModFix/>
          </a:blip>
          <a:stretch>
            <a:fillRect/>
          </a:stretch>
        </p:blipFill>
        <p:spPr>
          <a:xfrm>
            <a:off x="602838" y="1904475"/>
            <a:ext cx="2558425" cy="1828800"/>
          </a:xfrm>
          <a:prstGeom prst="rect">
            <a:avLst/>
          </a:prstGeom>
          <a:noFill/>
          <a:ln>
            <a:noFill/>
          </a:ln>
          <a:effectLst>
            <a:outerShdw blurRad="57150" rotWithShape="0" algn="bl" dir="5400000" dist="19050">
              <a:srgbClr val="000000">
                <a:alpha val="70000"/>
              </a:srgbClr>
            </a:outerShdw>
          </a:effectLst>
        </p:spPr>
      </p:pic>
      <p:pic>
        <p:nvPicPr>
          <p:cNvPr id="278" name="Google Shape;278;p41"/>
          <p:cNvPicPr preferRelativeResize="0"/>
          <p:nvPr/>
        </p:nvPicPr>
        <p:blipFill>
          <a:blip r:embed="rId4">
            <a:alphaModFix/>
          </a:blip>
          <a:stretch>
            <a:fillRect/>
          </a:stretch>
        </p:blipFill>
        <p:spPr>
          <a:xfrm>
            <a:off x="3229187" y="1904475"/>
            <a:ext cx="2919663" cy="1828800"/>
          </a:xfrm>
          <a:prstGeom prst="rect">
            <a:avLst/>
          </a:prstGeom>
          <a:noFill/>
          <a:ln>
            <a:noFill/>
          </a:ln>
          <a:effectLst>
            <a:outerShdw blurRad="57150" rotWithShape="0" algn="bl" dir="5400000" dist="19050">
              <a:srgbClr val="000000">
                <a:alpha val="70000"/>
              </a:srgbClr>
            </a:outerShdw>
          </a:effectLst>
        </p:spPr>
      </p:pic>
      <p:sp>
        <p:nvSpPr>
          <p:cNvPr id="279" name="Google Shape;279;p41"/>
          <p:cNvSpPr txBox="1"/>
          <p:nvPr>
            <p:ph idx="1" type="subTitle"/>
          </p:nvPr>
        </p:nvSpPr>
        <p:spPr>
          <a:xfrm>
            <a:off x="3468325" y="373327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weather, time, location(purpose)</a:t>
            </a:r>
            <a:endParaRPr b="1" sz="1200">
              <a:solidFill>
                <a:schemeClr val="dk2"/>
              </a:solidFill>
            </a:endParaRPr>
          </a:p>
          <a:p>
            <a:pPr indent="0" lvl="0" marL="0" rtl="0" algn="ctr">
              <a:spcBef>
                <a:spcPts val="0"/>
              </a:spcBef>
              <a:spcAft>
                <a:spcPts val="0"/>
              </a:spcAft>
              <a:buNone/>
            </a:pPr>
            <a:r>
              <a:rPr b="1" lang="ko" sz="1200"/>
              <a:t>Multi Regression</a:t>
            </a:r>
            <a:endParaRPr b="1" sz="1200"/>
          </a:p>
        </p:txBody>
      </p:sp>
      <p:sp>
        <p:nvSpPr>
          <p:cNvPr id="280" name="Google Shape;280;p41"/>
          <p:cNvSpPr txBox="1"/>
          <p:nvPr>
            <p:ph idx="1" type="subTitle"/>
          </p:nvPr>
        </p:nvSpPr>
        <p:spPr>
          <a:xfrm>
            <a:off x="6158075" y="373327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2"/>
                </a:solidFill>
              </a:rPr>
              <a:t>weather</a:t>
            </a:r>
            <a:endParaRPr b="1" sz="1200">
              <a:solidFill>
                <a:schemeClr val="dk2"/>
              </a:solidFill>
            </a:endParaRPr>
          </a:p>
          <a:p>
            <a:pPr indent="0" lvl="0" marL="0" rtl="0" algn="ctr">
              <a:spcBef>
                <a:spcPts val="0"/>
              </a:spcBef>
              <a:spcAft>
                <a:spcPts val="0"/>
              </a:spcAft>
              <a:buNone/>
            </a:pPr>
            <a:r>
              <a:rPr b="1" lang="ko" sz="1200"/>
              <a:t>LM, GBM, SVM, BT, XGBTree</a:t>
            </a:r>
            <a:endParaRPr b="1" sz="1200"/>
          </a:p>
        </p:txBody>
      </p:sp>
      <p:pic>
        <p:nvPicPr>
          <p:cNvPr id="281" name="Google Shape;281;p41"/>
          <p:cNvPicPr preferRelativeResize="0"/>
          <p:nvPr/>
        </p:nvPicPr>
        <p:blipFill>
          <a:blip r:embed="rId5">
            <a:alphaModFix/>
          </a:blip>
          <a:stretch>
            <a:fillRect/>
          </a:stretch>
        </p:blipFill>
        <p:spPr>
          <a:xfrm>
            <a:off x="6216618" y="1904475"/>
            <a:ext cx="2534718" cy="1828800"/>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txBox="1"/>
          <p:nvPr>
            <p:ph idx="5" type="subTitle"/>
          </p:nvPr>
        </p:nvSpPr>
        <p:spPr>
          <a:xfrm>
            <a:off x="719997" y="1280400"/>
            <a:ext cx="52701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Previous research : Deep Learning approaches</a:t>
            </a:r>
            <a:endParaRPr/>
          </a:p>
        </p:txBody>
      </p:sp>
      <p:sp>
        <p:nvSpPr>
          <p:cNvPr id="288" name="Google Shape;288;p42"/>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289" name="Google Shape;289;p42"/>
          <p:cNvSpPr txBox="1"/>
          <p:nvPr>
            <p:ph idx="1" type="subTitle"/>
          </p:nvPr>
        </p:nvSpPr>
        <p:spPr>
          <a:xfrm>
            <a:off x="1750550" y="373327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t>CNN</a:t>
            </a:r>
            <a:endParaRPr b="1" sz="1200"/>
          </a:p>
        </p:txBody>
      </p:sp>
      <p:pic>
        <p:nvPicPr>
          <p:cNvPr id="290" name="Google Shape;290;p42"/>
          <p:cNvPicPr preferRelativeResize="0"/>
          <p:nvPr/>
        </p:nvPicPr>
        <p:blipFill>
          <a:blip r:embed="rId3">
            <a:alphaModFix/>
          </a:blip>
          <a:stretch>
            <a:fillRect/>
          </a:stretch>
        </p:blipFill>
        <p:spPr>
          <a:xfrm>
            <a:off x="4895175" y="1861175"/>
            <a:ext cx="2498272" cy="1828801"/>
          </a:xfrm>
          <a:prstGeom prst="rect">
            <a:avLst/>
          </a:prstGeom>
          <a:noFill/>
          <a:ln>
            <a:noFill/>
          </a:ln>
          <a:effectLst>
            <a:outerShdw blurRad="57150" rotWithShape="0" algn="bl" dir="5400000" dist="19050">
              <a:srgbClr val="000000">
                <a:alpha val="70000"/>
              </a:srgbClr>
            </a:outerShdw>
          </a:effectLst>
        </p:spPr>
      </p:pic>
      <p:sp>
        <p:nvSpPr>
          <p:cNvPr id="291" name="Google Shape;291;p42"/>
          <p:cNvSpPr txBox="1"/>
          <p:nvPr>
            <p:ph idx="1" type="subTitle"/>
          </p:nvPr>
        </p:nvSpPr>
        <p:spPr>
          <a:xfrm>
            <a:off x="4923613" y="3733275"/>
            <a:ext cx="24414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200"/>
              <a:t>ResNet</a:t>
            </a:r>
            <a:endParaRPr b="1" sz="1200"/>
          </a:p>
        </p:txBody>
      </p:sp>
      <p:pic>
        <p:nvPicPr>
          <p:cNvPr id="292" name="Google Shape;292;p42"/>
          <p:cNvPicPr preferRelativeResize="0"/>
          <p:nvPr/>
        </p:nvPicPr>
        <p:blipFill>
          <a:blip r:embed="rId4">
            <a:alphaModFix/>
          </a:blip>
          <a:stretch>
            <a:fillRect/>
          </a:stretch>
        </p:blipFill>
        <p:spPr>
          <a:xfrm>
            <a:off x="2030818" y="1904475"/>
            <a:ext cx="1880865" cy="1828800"/>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txBox="1"/>
          <p:nvPr>
            <p:ph idx="5" type="subTitle"/>
          </p:nvPr>
        </p:nvSpPr>
        <p:spPr>
          <a:xfrm>
            <a:off x="720000" y="1280400"/>
            <a:ext cx="5965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Previous research : Graph Convolutional Network(GCN)</a:t>
            </a:r>
            <a:endParaRPr/>
          </a:p>
        </p:txBody>
      </p:sp>
      <p:sp>
        <p:nvSpPr>
          <p:cNvPr id="299" name="Google Shape;299;p43"/>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300" name="Google Shape;300;p43"/>
          <p:cNvSpPr txBox="1"/>
          <p:nvPr>
            <p:ph idx="1" type="subTitle"/>
          </p:nvPr>
        </p:nvSpPr>
        <p:spPr>
          <a:xfrm>
            <a:off x="3769425" y="1821850"/>
            <a:ext cx="4489500" cy="17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2"/>
                </a:solidFill>
              </a:rPr>
              <a:t>Structure : Node &amp; Edge</a:t>
            </a:r>
            <a:endParaRPr b="1" sz="1200">
              <a:solidFill>
                <a:schemeClr val="dk2"/>
              </a:solidFill>
            </a:endParaRPr>
          </a:p>
          <a:p>
            <a:pPr indent="0" lvl="0" marL="0" rtl="0" algn="l">
              <a:spcBef>
                <a:spcPts val="0"/>
              </a:spcBef>
              <a:spcAft>
                <a:spcPts val="0"/>
              </a:spcAft>
              <a:buNone/>
            </a:pPr>
            <a:r>
              <a:rPr b="1" lang="ko" sz="1200">
                <a:solidFill>
                  <a:schemeClr val="dk2"/>
                </a:solidFill>
              </a:rPr>
              <a:t>Data : Diverse spatial features &amp; Various temporal patterns</a:t>
            </a:r>
            <a:endParaRPr b="1" sz="1200">
              <a:solidFill>
                <a:schemeClr val="dk2"/>
              </a:solidFill>
            </a:endParaRPr>
          </a:p>
          <a:p>
            <a:pPr indent="0" lvl="0" marL="0" rtl="0" algn="l">
              <a:spcBef>
                <a:spcPts val="0"/>
              </a:spcBef>
              <a:spcAft>
                <a:spcPts val="0"/>
              </a:spcAft>
              <a:buNone/>
            </a:pPr>
            <a:r>
              <a:rPr b="1" lang="ko" sz="1200">
                <a:solidFill>
                  <a:schemeClr val="dk2"/>
                </a:solidFill>
              </a:rPr>
              <a:t>Consider : global variables such as weather and weekdays</a:t>
            </a:r>
            <a:endParaRPr b="1" sz="1200">
              <a:solidFill>
                <a:schemeClr val="dk2"/>
              </a:solidFill>
            </a:endParaRPr>
          </a:p>
        </p:txBody>
      </p:sp>
      <p:pic>
        <p:nvPicPr>
          <p:cNvPr id="301" name="Google Shape;301;p43"/>
          <p:cNvPicPr preferRelativeResize="0"/>
          <p:nvPr/>
        </p:nvPicPr>
        <p:blipFill>
          <a:blip r:embed="rId3">
            <a:alphaModFix/>
          </a:blip>
          <a:stretch>
            <a:fillRect/>
          </a:stretch>
        </p:blipFill>
        <p:spPr>
          <a:xfrm>
            <a:off x="1224388" y="1810788"/>
            <a:ext cx="2434590" cy="2286000"/>
          </a:xfrm>
          <a:prstGeom prst="rect">
            <a:avLst/>
          </a:prstGeom>
          <a:noFill/>
          <a:ln>
            <a:noFill/>
          </a:ln>
          <a:effectLst>
            <a:outerShdw blurRad="57150" rotWithShape="0" algn="bl" dir="5400000" dist="19050">
              <a:srgbClr val="000000">
                <a:alpha val="70000"/>
              </a:srgbClr>
            </a:outerShdw>
          </a:effectLst>
        </p:spPr>
      </p:pic>
      <p:pic>
        <p:nvPicPr>
          <p:cNvPr id="302" name="Google Shape;302;p43"/>
          <p:cNvPicPr preferRelativeResize="0"/>
          <p:nvPr/>
        </p:nvPicPr>
        <p:blipFill>
          <a:blip r:embed="rId4">
            <a:alphaModFix/>
          </a:blip>
          <a:stretch>
            <a:fillRect/>
          </a:stretch>
        </p:blipFill>
        <p:spPr>
          <a:xfrm>
            <a:off x="4137137" y="2668875"/>
            <a:ext cx="3754070" cy="2103120"/>
          </a:xfrm>
          <a:prstGeom prst="rect">
            <a:avLst/>
          </a:prstGeom>
          <a:noFill/>
          <a:ln>
            <a:noFill/>
          </a:ln>
          <a:effectLst>
            <a:outerShdw blurRad="57150" rotWithShape="0" algn="bl" dir="5400000" dist="1905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txBox="1"/>
          <p:nvPr>
            <p:ph idx="5" type="subTitle"/>
          </p:nvPr>
        </p:nvSpPr>
        <p:spPr>
          <a:xfrm>
            <a:off x="720000" y="1280400"/>
            <a:ext cx="5965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Previous research : Graph Convolutional Network(GCN)</a:t>
            </a:r>
            <a:endParaRPr/>
          </a:p>
        </p:txBody>
      </p:sp>
      <p:sp>
        <p:nvSpPr>
          <p:cNvPr id="309" name="Google Shape;309;p44"/>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310" name="Google Shape;310;p44"/>
          <p:cNvSpPr txBox="1"/>
          <p:nvPr>
            <p:ph idx="1" type="subTitle"/>
          </p:nvPr>
        </p:nvSpPr>
        <p:spPr>
          <a:xfrm>
            <a:off x="1735200" y="1945100"/>
            <a:ext cx="5673600" cy="17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4800">
                <a:solidFill>
                  <a:schemeClr val="dk2"/>
                </a:solidFill>
              </a:rPr>
              <a:t>Limitation &amp; Differentiation</a:t>
            </a:r>
            <a:endParaRPr b="1" sz="4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537300" y="1155850"/>
            <a:ext cx="8069100" cy="3123300"/>
          </a:xfrm>
          <a:prstGeom prst="rect">
            <a:avLst/>
          </a:prstGeom>
          <a:solidFill>
            <a:schemeClr val="accent4"/>
          </a:solidFill>
          <a:ln>
            <a:noFill/>
          </a:ln>
          <a:effectLst>
            <a:outerShdw blurRad="157163" rotWithShape="0" algn="bl" dir="4560000" dist="11430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txBox="1"/>
          <p:nvPr>
            <p:ph idx="5" type="subTitle"/>
          </p:nvPr>
        </p:nvSpPr>
        <p:spPr>
          <a:xfrm>
            <a:off x="720000" y="1280400"/>
            <a:ext cx="5965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Project Goal</a:t>
            </a:r>
            <a:endParaRPr/>
          </a:p>
        </p:txBody>
      </p:sp>
      <p:sp>
        <p:nvSpPr>
          <p:cNvPr id="317" name="Google Shape;317;p45"/>
          <p:cNvSpPr txBox="1"/>
          <p:nvPr>
            <p:ph type="title"/>
          </p:nvPr>
        </p:nvSpPr>
        <p:spPr>
          <a:xfrm>
            <a:off x="720000" y="445025"/>
            <a:ext cx="806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 of our doing</a:t>
            </a:r>
            <a:endParaRPr/>
          </a:p>
        </p:txBody>
      </p:sp>
      <p:sp>
        <p:nvSpPr>
          <p:cNvPr id="318" name="Google Shape;318;p45"/>
          <p:cNvSpPr txBox="1"/>
          <p:nvPr>
            <p:ph idx="1" type="subTitle"/>
          </p:nvPr>
        </p:nvSpPr>
        <p:spPr>
          <a:xfrm>
            <a:off x="1367125" y="1945100"/>
            <a:ext cx="6409800" cy="169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2400">
                <a:solidFill>
                  <a:schemeClr val="dk2"/>
                </a:solidFill>
              </a:rPr>
              <a:t>Using the </a:t>
            </a:r>
            <a:r>
              <a:rPr b="1" lang="ko" sz="2400">
                <a:solidFill>
                  <a:schemeClr val="dk2"/>
                </a:solidFill>
              </a:rPr>
              <a:t>GCN-pro</a:t>
            </a:r>
            <a:r>
              <a:rPr lang="ko" sz="2400">
                <a:solidFill>
                  <a:schemeClr val="dk2"/>
                </a:solidFill>
              </a:rPr>
              <a:t> model trained on </a:t>
            </a:r>
            <a:r>
              <a:rPr b="1" lang="ko" sz="2400">
                <a:solidFill>
                  <a:schemeClr val="dk2"/>
                </a:solidFill>
              </a:rPr>
              <a:t>spatial</a:t>
            </a:r>
            <a:r>
              <a:rPr lang="ko" sz="2400">
                <a:solidFill>
                  <a:schemeClr val="dk2"/>
                </a:solidFill>
              </a:rPr>
              <a:t>, </a:t>
            </a:r>
            <a:r>
              <a:rPr b="1" lang="ko" sz="2400">
                <a:solidFill>
                  <a:schemeClr val="dk2"/>
                </a:solidFill>
              </a:rPr>
              <a:t>temporal</a:t>
            </a:r>
            <a:r>
              <a:rPr lang="ko" sz="2400">
                <a:solidFill>
                  <a:schemeClr val="dk2"/>
                </a:solidFill>
              </a:rPr>
              <a:t>, and </a:t>
            </a:r>
            <a:r>
              <a:rPr b="1" lang="ko" sz="2400">
                <a:solidFill>
                  <a:schemeClr val="dk2"/>
                </a:solidFill>
              </a:rPr>
              <a:t>historical rental data</a:t>
            </a:r>
            <a:r>
              <a:rPr lang="ko" sz="2400">
                <a:solidFill>
                  <a:schemeClr val="dk2"/>
                </a:solidFill>
              </a:rPr>
              <a:t>, predict the </a:t>
            </a:r>
            <a:r>
              <a:rPr b="1" lang="ko" sz="2400">
                <a:solidFill>
                  <a:schemeClr val="dk2"/>
                </a:solidFill>
              </a:rPr>
              <a:t>demand for each bike-sharing station</a:t>
            </a:r>
            <a:endParaRPr sz="24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mate-resilient Public Infrastructure Thesis Defense by Slidesgo">
  <a:themeElements>
    <a:clrScheme name="Simple Light">
      <a:dk1>
        <a:srgbClr val="303942"/>
      </a:dk1>
      <a:lt1>
        <a:srgbClr val="F5F5F5"/>
      </a:lt1>
      <a:dk2>
        <a:srgbClr val="6C6465"/>
      </a:dk2>
      <a:lt2>
        <a:srgbClr val="45525F"/>
      </a:lt2>
      <a:accent1>
        <a:srgbClr val="8D8E92"/>
      </a:accent1>
      <a:accent2>
        <a:srgbClr val="5E708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